
<file path=[Content_Types].xml><?xml version="1.0" encoding="utf-8"?>
<Types xmlns="http://schemas.openxmlformats.org/package/2006/content-types">
  <Default Extension="png" ContentType="image/png"/>
  <Default Extension="jpeg" ContentType="image/jpeg"/>
  <Default Extension="m4a" ContentType="audio/mp4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256" r:id="rId2"/>
    <p:sldId id="320" r:id="rId3"/>
    <p:sldId id="308" r:id="rId4"/>
    <p:sldId id="322" r:id="rId5"/>
    <p:sldId id="323" r:id="rId6"/>
    <p:sldId id="309" r:id="rId7"/>
    <p:sldId id="301" r:id="rId8"/>
    <p:sldId id="302" r:id="rId9"/>
    <p:sldId id="327" r:id="rId10"/>
    <p:sldId id="303" r:id="rId11"/>
    <p:sldId id="324" r:id="rId12"/>
    <p:sldId id="326" r:id="rId13"/>
    <p:sldId id="304" r:id="rId14"/>
    <p:sldId id="325" r:id="rId15"/>
    <p:sldId id="311" r:id="rId16"/>
    <p:sldId id="316" r:id="rId17"/>
    <p:sldId id="317" r:id="rId18"/>
    <p:sldId id="312" r:id="rId19"/>
    <p:sldId id="321" r:id="rId20"/>
    <p:sldId id="318" r:id="rId21"/>
  </p:sldIdLst>
  <p:sldSz cx="9144000" cy="6858000" type="screen4x3"/>
  <p:notesSz cx="6858000" cy="9947275"/>
  <p:defaultTextStyle>
    <a:defPPr>
      <a:defRPr lang="zh-CN"/>
    </a:defPPr>
    <a:lvl1pPr marL="0" lvl="0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黑体" panose="02010609060101010101" pitchFamily="49" charset="-122"/>
        <a:cs typeface="+mn-cs"/>
      </a:defRPr>
    </a:lvl1pPr>
    <a:lvl2pPr marL="457200" lvl="1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黑体" panose="02010609060101010101" pitchFamily="49" charset="-122"/>
        <a:cs typeface="+mn-cs"/>
      </a:defRPr>
    </a:lvl2pPr>
    <a:lvl3pPr marL="914400" lvl="2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黑体" panose="02010609060101010101" pitchFamily="49" charset="-122"/>
        <a:cs typeface="+mn-cs"/>
      </a:defRPr>
    </a:lvl3pPr>
    <a:lvl4pPr marL="1371600" lvl="3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黑体" panose="02010609060101010101" pitchFamily="49" charset="-122"/>
        <a:cs typeface="+mn-cs"/>
      </a:defRPr>
    </a:lvl4pPr>
    <a:lvl5pPr marL="1828800" lvl="4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黑体" panose="02010609060101010101" pitchFamily="49" charset="-122"/>
        <a:cs typeface="+mn-cs"/>
      </a:defRPr>
    </a:lvl5pPr>
    <a:lvl6pPr marL="2286000" lvl="5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黑体" panose="02010609060101010101" pitchFamily="49" charset="-122"/>
        <a:cs typeface="+mn-cs"/>
      </a:defRPr>
    </a:lvl6pPr>
    <a:lvl7pPr marL="2743200" lvl="6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黑体" panose="02010609060101010101" pitchFamily="49" charset="-122"/>
        <a:cs typeface="+mn-cs"/>
      </a:defRPr>
    </a:lvl7pPr>
    <a:lvl8pPr marL="3200400" lvl="7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黑体" panose="02010609060101010101" pitchFamily="49" charset="-122"/>
        <a:cs typeface="+mn-cs"/>
      </a:defRPr>
    </a:lvl8pPr>
    <a:lvl9pPr marL="3657600" lvl="8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黑体" panose="02010609060101010101" pitchFamily="49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8">
          <p15:clr>
            <a:srgbClr val="A4A3A4"/>
          </p15:clr>
        </p15:guide>
        <p15:guide id="2" orient="horz" pos="161">
          <p15:clr>
            <a:srgbClr val="A4A3A4"/>
          </p15:clr>
        </p15:guide>
        <p15:guide id="3" orient="horz" pos="4110">
          <p15:clr>
            <a:srgbClr val="A4A3A4"/>
          </p15:clr>
        </p15:guide>
        <p15:guide id="4" orient="horz" pos="699">
          <p15:clr>
            <a:srgbClr val="A4A3A4"/>
          </p15:clr>
        </p15:guide>
        <p15:guide id="5" pos="371">
          <p15:clr>
            <a:srgbClr val="A4A3A4"/>
          </p15:clr>
        </p15:guide>
        <p15:guide id="6" pos="547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40054"/>
    <a:srgbClr val="FF3300"/>
    <a:srgbClr val="660066"/>
    <a:srgbClr val="FFFFFF"/>
    <a:srgbClr val="0033CC"/>
    <a:srgbClr val="CCFF66"/>
    <a:srgbClr val="FB8C69"/>
    <a:srgbClr val="E2CBC5"/>
    <a:srgbClr val="C21A1A"/>
    <a:srgbClr val="D11A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690" autoAdjust="0"/>
    <p:restoredTop sz="94608" autoAdjust="0"/>
  </p:normalViewPr>
  <p:slideViewPr>
    <p:cSldViewPr showGuides="1">
      <p:cViewPr varScale="1">
        <p:scale>
          <a:sx n="62" d="100"/>
          <a:sy n="62" d="100"/>
        </p:scale>
        <p:origin x="1133" y="53"/>
      </p:cViewPr>
      <p:guideLst>
        <p:guide orient="horz" pos="208"/>
        <p:guide orient="horz" pos="161"/>
        <p:guide orient="horz" pos="4110"/>
        <p:guide orient="horz" pos="699"/>
        <p:guide pos="371"/>
        <p:guide pos="547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 showFormatting="0">
    <p:cViewPr varScale="1">
      <p:scale>
        <a:sx n="100" d="100"/>
        <a:sy n="100" d="100"/>
      </p:scale>
      <p:origin x="0" y="0"/>
    </p:cViewPr>
  </p:sorterViewPr>
  <p:gridSpacing cx="72005" cy="7200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9688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buFontTx/>
              <a:buNone/>
              <a:defRPr sz="1200">
                <a:latin typeface="Arial" panose="020B0604020202020204" pitchFamily="34" charset="0"/>
                <a:ea typeface="黑体" panose="02010609060101010101" pitchFamily="49" charset="-122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8704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9688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buFontTx/>
              <a:buNone/>
              <a:defRPr sz="1200">
                <a:latin typeface="Arial" panose="020B0604020202020204" pitchFamily="34" charset="0"/>
                <a:ea typeface="黑体" panose="02010609060101010101" pitchFamily="49" charset="-122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8704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48800"/>
            <a:ext cx="2971800" cy="49688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eaLnBrk="1" hangingPunct="1">
              <a:buFontTx/>
              <a:buNone/>
              <a:defRPr sz="1200">
                <a:latin typeface="Arial" panose="020B0604020202020204" pitchFamily="34" charset="0"/>
                <a:ea typeface="黑体" panose="02010609060101010101" pitchFamily="49" charset="-122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8704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9448800"/>
            <a:ext cx="2971800" cy="49688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r" eaLnBrk="1" hangingPunct="1">
              <a:defRPr sz="1200"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A05A01A2-F6CD-4CE9-8A74-5C14553FACD7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‹#›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pitchFamily="49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90513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buFontTx/>
              <a:buNone/>
              <a:defRPr sz="1200">
                <a:latin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buFontTx/>
              <a:buNone/>
              <a:defRPr sz="1200">
                <a:latin typeface="Arial" panose="020B0604020202020204" pitchFamily="34" charset="0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942975" y="746125"/>
            <a:ext cx="4972050" cy="3730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724400"/>
            <a:ext cx="5486400" cy="44767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单击此处编辑母版文本样式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第二级</a:t>
            </a: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第三级</a:t>
            </a:r>
          </a:p>
          <a:p>
            <a:pPr marL="1371600" marR="0" lvl="3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第四级</a:t>
            </a:r>
          </a:p>
          <a:p>
            <a:pPr marL="1828800" marR="0" lvl="4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448800"/>
            <a:ext cx="29718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buFontTx/>
              <a:buNone/>
              <a:defRPr sz="1200">
                <a:latin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9448800"/>
            <a:ext cx="2971800" cy="496888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algn="r" eaLnBrk="1" hangingPunct="1">
              <a:defRPr sz="1200"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FC6EF459-1D8A-4555-8845-DD5988045E5B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pitchFamily="49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80413844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6147" name="备注占位符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lstStyle/>
          <a:p>
            <a:pPr lvl="0"/>
            <a:endParaRPr lang="zh-CN" altLang="en-US" dirty="0"/>
          </a:p>
        </p:txBody>
      </p:sp>
      <p:sp>
        <p:nvSpPr>
          <p:cNvPr id="6148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9448800"/>
            <a:ext cx="2971800" cy="496888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algn="r" eaLnBrk="1" hangingPunct="1"/>
            <a:fld id="{9A0DB2DC-4C9A-4742-B13C-FB6460FD3503}" type="slidenum">
              <a:rPr lang="zh-CN" altLang="en-US" sz="1200" dirty="0"/>
              <a:pPr lvl="0" algn="r" eaLnBrk="1" hangingPunct="1"/>
              <a:t>1</a:t>
            </a:fld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981180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351535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>
      <p:bgPr>
        <a:blipFill rotWithShape="0">
          <a:blip r:embed="rId2" cstate="print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B66FD4E-3FA6-40B3-A621-D6DF0A8C406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pitchFamily="49" charset="-122"/>
              <a:cs typeface="+mn-cs"/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B66FD4E-3FA6-40B3-A621-D6DF0A8C406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pitchFamily="49" charset="-122"/>
              <a:cs typeface="+mn-cs"/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D9841B8-93F5-4C62-B2D8-E88C36ADC470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B66FD4E-3FA6-40B3-A621-D6DF0A8C406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35560" y="6597650"/>
            <a:ext cx="1728470" cy="215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B66FD4E-3FA6-40B3-A621-D6DF0A8C406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35560" y="6525260"/>
            <a:ext cx="1728470" cy="3327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341438"/>
            <a:ext cx="4038600" cy="4784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341438"/>
            <a:ext cx="4038600" cy="4784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B66FD4E-3FA6-40B3-A621-D6DF0A8C406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pitchFamily="49" charset="-122"/>
              <a:cs typeface="+mn-cs"/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B66FD4E-3FA6-40B3-A621-D6DF0A8C406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pitchFamily="49" charset="-122"/>
              <a:cs typeface="+mn-cs"/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B66FD4E-3FA6-40B3-A621-D6DF0A8C406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pitchFamily="49" charset="-122"/>
              <a:cs typeface="+mn-cs"/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6525215"/>
            <a:ext cx="1763805" cy="3327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B66FD4E-3FA6-40B3-A621-D6DF0A8C406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pitchFamily="49" charset="-122"/>
              <a:cs typeface="+mn-cs"/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3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B66FD4E-3FA6-40B3-A621-D6DF0A8C406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pitchFamily="49" charset="-122"/>
              <a:cs typeface="+mn-cs"/>
            </a:endParaRPr>
          </a:p>
        </p:txBody>
      </p:sp>
    </p:spTree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0">
          <a:blip r:embed="rId14" cstate="print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9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197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1027" name="Rectangle 11"/>
          <p:cNvSpPr>
            <a:spLocks noGrp="1"/>
          </p:cNvSpPr>
          <p:nvPr>
            <p:ph type="body"/>
          </p:nvPr>
        </p:nvSpPr>
        <p:spPr>
          <a:xfrm>
            <a:off x="457200" y="1341438"/>
            <a:ext cx="8229600" cy="4784725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pic>
        <p:nvPicPr>
          <p:cNvPr id="1028" name="Picture 48" descr="bit_logo"/>
          <p:cNvPicPr>
            <a:picLocks noChangeAspect="1"/>
          </p:cNvPicPr>
          <p:nvPr userDrawn="1"/>
        </p:nvPicPr>
        <p:blipFill>
          <a:blip r:embed="rId15" cstate="print"/>
          <a:stretch>
            <a:fillRect/>
          </a:stretch>
        </p:blipFill>
        <p:spPr>
          <a:xfrm>
            <a:off x="7740650" y="115888"/>
            <a:ext cx="949325" cy="95091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0" y="6581775"/>
            <a:ext cx="1828800" cy="2762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  <a:t>机械与车辆学院    薛庆  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r" eaLnBrk="1" hangingPunct="1">
              <a:defRPr sz="1200">
                <a:solidFill>
                  <a:srgbClr val="898989"/>
                </a:solidFill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B66FD4E-3FA6-40B3-A621-D6DF0A8C406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pitchFamily="49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>
    <p:fade/>
  </p:transition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rial" panose="020B0604020202020204" pitchFamily="34" charset="0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rial" panose="020B0604020202020204" pitchFamily="34" charset="0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rial" panose="020B0604020202020204" pitchFamily="34" charset="0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rial" panose="020B0604020202020204" pitchFamily="34" charset="0"/>
          <a:ea typeface="黑体" panose="02010609060101010101" pitchFamily="49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rial" panose="020B0604020202020204" pitchFamily="34" charset="0"/>
          <a:ea typeface="黑体" panose="02010609060101010101" pitchFamily="49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rial" panose="020B0604020202020204" pitchFamily="34" charset="0"/>
          <a:ea typeface="黑体" panose="02010609060101010101" pitchFamily="49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rial" panose="020B0604020202020204" pitchFamily="34" charset="0"/>
          <a:ea typeface="黑体" panose="02010609060101010101" pitchFamily="49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rial" panose="020B0604020202020204" pitchFamily="34" charset="0"/>
          <a:ea typeface="黑体" panose="02010609060101010101" pitchFamily="49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16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1600">
          <a:solidFill>
            <a:srgbClr val="000000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1600">
          <a:solidFill>
            <a:srgbClr val="000000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1600">
          <a:solidFill>
            <a:srgbClr val="000000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600">
          <a:solidFill>
            <a:srgbClr val="000000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rgbClr val="000000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rgbClr val="000000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rgbClr val="000000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rgbClr val="000000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5.png"/><Relationship Id="rId5" Type="http://schemas.openxmlformats.org/officeDocument/2006/relationships/image" Target="../media/image4.jp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audio" Target="../media/media10.m4a"/><Relationship Id="rId2" Type="http://schemas.microsoft.com/office/2007/relationships/media" Target="../media/media10.m4a"/><Relationship Id="rId1" Type="http://schemas.openxmlformats.org/officeDocument/2006/relationships/tags" Target="../tags/tag9.xml"/><Relationship Id="rId5" Type="http://schemas.openxmlformats.org/officeDocument/2006/relationships/image" Target="../media/image5.png"/><Relationship Id="rId4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audio" Target="../media/media11.m4a"/><Relationship Id="rId2" Type="http://schemas.microsoft.com/office/2007/relationships/media" Target="../media/media11.m4a"/><Relationship Id="rId1" Type="http://schemas.openxmlformats.org/officeDocument/2006/relationships/tags" Target="../tags/tag10.xml"/><Relationship Id="rId5" Type="http://schemas.openxmlformats.org/officeDocument/2006/relationships/image" Target="../media/image5.png"/><Relationship Id="rId4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audio" Target="../media/media12.m4a"/><Relationship Id="rId2" Type="http://schemas.microsoft.com/office/2007/relationships/media" Target="../media/media12.m4a"/><Relationship Id="rId1" Type="http://schemas.openxmlformats.org/officeDocument/2006/relationships/tags" Target="../tags/tag11.xml"/><Relationship Id="rId6" Type="http://schemas.openxmlformats.org/officeDocument/2006/relationships/image" Target="../media/image5.png"/><Relationship Id="rId5" Type="http://schemas.openxmlformats.org/officeDocument/2006/relationships/image" Target="../media/image6.jpg"/><Relationship Id="rId4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audio" Target="../media/media13.m4a"/><Relationship Id="rId2" Type="http://schemas.microsoft.com/office/2007/relationships/media" Target="../media/media13.m4a"/><Relationship Id="rId1" Type="http://schemas.openxmlformats.org/officeDocument/2006/relationships/tags" Target="../tags/tag12.xml"/><Relationship Id="rId6" Type="http://schemas.openxmlformats.org/officeDocument/2006/relationships/image" Target="../media/image5.png"/><Relationship Id="rId5" Type="http://schemas.openxmlformats.org/officeDocument/2006/relationships/image" Target="../media/image7.png"/><Relationship Id="rId4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audio" Target="../media/media14.m4a"/><Relationship Id="rId2" Type="http://schemas.microsoft.com/office/2007/relationships/media" Target="../media/media14.m4a"/><Relationship Id="rId1" Type="http://schemas.openxmlformats.org/officeDocument/2006/relationships/tags" Target="../tags/tag13.xml"/><Relationship Id="rId5" Type="http://schemas.openxmlformats.org/officeDocument/2006/relationships/image" Target="../media/image5.png"/><Relationship Id="rId4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audio" Target="../media/media15.m4a"/><Relationship Id="rId2" Type="http://schemas.microsoft.com/office/2007/relationships/media" Target="../media/media15.m4a"/><Relationship Id="rId1" Type="http://schemas.openxmlformats.org/officeDocument/2006/relationships/tags" Target="../tags/tag14.xml"/><Relationship Id="rId6" Type="http://schemas.openxmlformats.org/officeDocument/2006/relationships/image" Target="../media/image5.png"/><Relationship Id="rId5" Type="http://schemas.openxmlformats.org/officeDocument/2006/relationships/hyperlink" Target="http://www.ted.com/talks/robert_gordon_the_death_of_innovation_the_end_of_growth.html#608281" TargetMode="External"/><Relationship Id="rId4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audio" Target="../media/media17.m4a"/><Relationship Id="rId2" Type="http://schemas.microsoft.com/office/2007/relationships/media" Target="../media/media17.m4a"/><Relationship Id="rId1" Type="http://schemas.openxmlformats.org/officeDocument/2006/relationships/tags" Target="../tags/tag15.xml"/><Relationship Id="rId5" Type="http://schemas.openxmlformats.org/officeDocument/2006/relationships/image" Target="../media/image5.png"/><Relationship Id="rId4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audio" Target="../media/media18.m4a"/><Relationship Id="rId2" Type="http://schemas.microsoft.com/office/2007/relationships/media" Target="../media/media18.m4a"/><Relationship Id="rId1" Type="http://schemas.openxmlformats.org/officeDocument/2006/relationships/tags" Target="../tags/tag16.xml"/><Relationship Id="rId5" Type="http://schemas.openxmlformats.org/officeDocument/2006/relationships/image" Target="../media/image5.png"/><Relationship Id="rId4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audio" Target="../media/media19.m4a"/><Relationship Id="rId2" Type="http://schemas.microsoft.com/office/2007/relationships/media" Target="../media/media19.m4a"/><Relationship Id="rId1" Type="http://schemas.openxmlformats.org/officeDocument/2006/relationships/tags" Target="../tags/tag17.xml"/><Relationship Id="rId5" Type="http://schemas.openxmlformats.org/officeDocument/2006/relationships/image" Target="../media/image5.png"/><Relationship Id="rId4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audio" Target="../media/media2.m4a"/><Relationship Id="rId2" Type="http://schemas.microsoft.com/office/2007/relationships/media" Target="../media/media2.m4a"/><Relationship Id="rId1" Type="http://schemas.openxmlformats.org/officeDocument/2006/relationships/tags" Target="../tags/tag1.xml"/><Relationship Id="rId5" Type="http://schemas.openxmlformats.org/officeDocument/2006/relationships/image" Target="../media/image5.png"/><Relationship Id="rId4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5" Type="http://schemas.openxmlformats.org/officeDocument/2006/relationships/image" Target="../media/image5.png"/><Relationship Id="rId4" Type="http://schemas.openxmlformats.org/officeDocument/2006/relationships/image" Target="../media/image8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audio" Target="../media/media3.m4a"/><Relationship Id="rId2" Type="http://schemas.microsoft.com/office/2007/relationships/media" Target="../media/media3.m4a"/><Relationship Id="rId1" Type="http://schemas.openxmlformats.org/officeDocument/2006/relationships/tags" Target="../tags/tag2.xml"/><Relationship Id="rId6" Type="http://schemas.openxmlformats.org/officeDocument/2006/relationships/image" Target="../media/image5.png"/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audio" Target="../media/media4.m4a"/><Relationship Id="rId2" Type="http://schemas.microsoft.com/office/2007/relationships/media" Target="../media/media4.m4a"/><Relationship Id="rId1" Type="http://schemas.openxmlformats.org/officeDocument/2006/relationships/tags" Target="../tags/tag3.xml"/><Relationship Id="rId5" Type="http://schemas.openxmlformats.org/officeDocument/2006/relationships/image" Target="../media/image5.png"/><Relationship Id="rId4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audio" Target="../media/media5.m4a"/><Relationship Id="rId2" Type="http://schemas.microsoft.com/office/2007/relationships/media" Target="../media/media5.m4a"/><Relationship Id="rId1" Type="http://schemas.openxmlformats.org/officeDocument/2006/relationships/tags" Target="../tags/tag4.xml"/><Relationship Id="rId5" Type="http://schemas.openxmlformats.org/officeDocument/2006/relationships/image" Target="../media/image5.png"/><Relationship Id="rId4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audio" Target="../media/media6.m4a"/><Relationship Id="rId2" Type="http://schemas.microsoft.com/office/2007/relationships/media" Target="../media/media6.m4a"/><Relationship Id="rId1" Type="http://schemas.openxmlformats.org/officeDocument/2006/relationships/tags" Target="../tags/tag5.xml"/><Relationship Id="rId5" Type="http://schemas.openxmlformats.org/officeDocument/2006/relationships/image" Target="../media/image5.png"/><Relationship Id="rId4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audio" Target="../media/media7.m4a"/><Relationship Id="rId2" Type="http://schemas.microsoft.com/office/2007/relationships/media" Target="../media/media7.m4a"/><Relationship Id="rId1" Type="http://schemas.openxmlformats.org/officeDocument/2006/relationships/tags" Target="../tags/tag6.xml"/><Relationship Id="rId5" Type="http://schemas.openxmlformats.org/officeDocument/2006/relationships/image" Target="../media/image5.png"/><Relationship Id="rId4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audio" Target="../media/media8.m4a"/><Relationship Id="rId2" Type="http://schemas.microsoft.com/office/2007/relationships/media" Target="../media/media8.m4a"/><Relationship Id="rId1" Type="http://schemas.openxmlformats.org/officeDocument/2006/relationships/tags" Target="../tags/tag7.xml"/><Relationship Id="rId5" Type="http://schemas.openxmlformats.org/officeDocument/2006/relationships/image" Target="../media/image5.png"/><Relationship Id="rId4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audio" Target="../media/media9.m4a"/><Relationship Id="rId2" Type="http://schemas.microsoft.com/office/2007/relationships/media" Target="../media/media9.m4a"/><Relationship Id="rId1" Type="http://schemas.openxmlformats.org/officeDocument/2006/relationships/tags" Target="../tags/tag8.xml"/><Relationship Id="rId5" Type="http://schemas.openxmlformats.org/officeDocument/2006/relationships/image" Target="../media/image5.png"/><Relationship Id="rId4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9"/>
          <p:cNvSpPr>
            <a:spLocks noChangeArrowheads="1"/>
          </p:cNvSpPr>
          <p:nvPr/>
        </p:nvSpPr>
        <p:spPr bwMode="auto">
          <a:xfrm>
            <a:off x="467715" y="2204915"/>
            <a:ext cx="3779945" cy="165735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16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ctr">
              <a:buNone/>
            </a:pPr>
            <a:r>
              <a:rPr lang="en-US" altLang="zh-CN" sz="72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0033CC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Unit  1</a:t>
            </a:r>
            <a:endParaRPr lang="zh-CN" altLang="en-US" sz="7200" b="1" dirty="0">
              <a:ln w="22225">
                <a:solidFill>
                  <a:schemeClr val="accent2"/>
                </a:solidFill>
                <a:prstDash val="solid"/>
              </a:ln>
              <a:solidFill>
                <a:srgbClr val="0033CC"/>
              </a:solidFill>
              <a:latin typeface="Cambria" panose="02040503050406030204" pitchFamily="18" charset="0"/>
              <a:ea typeface="华文彩云" pitchFamily="2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AD03BB95-F95D-4563-BA2B-9CBB0296EC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985" y="1124840"/>
            <a:ext cx="4427990" cy="4427990"/>
          </a:xfrm>
          <a:prstGeom prst="rect">
            <a:avLst/>
          </a:prstGeom>
        </p:spPr>
      </p:pic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xmlns="" id="{8ED56DF5-270A-46C3-93D9-60262896C57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p:transition spd="slow" advTm="15523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xmlns="" id="{5ACC74FD-89B3-4007-8ABC-21C05D3D0C66}"/>
              </a:ext>
            </a:extLst>
          </p:cNvPr>
          <p:cNvSpPr txBox="1">
            <a:spLocks noChangeArrowheads="1"/>
          </p:cNvSpPr>
          <p:nvPr/>
        </p:nvSpPr>
        <p:spPr>
          <a:xfrm>
            <a:off x="19505" y="332785"/>
            <a:ext cx="8435100" cy="56197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defRPr/>
            </a:pPr>
            <a:r>
              <a:rPr lang="en-US" altLang="zh-CN" sz="3200" b="1" kern="0" dirty="0"/>
              <a:t>Text I  Fuel Cell – words and expressions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xmlns="" id="{B97DFD3B-F831-49A6-AE20-8B7A92AB9669}"/>
              </a:ext>
            </a:extLst>
          </p:cNvPr>
          <p:cNvSpPr txBox="1"/>
          <p:nvPr/>
        </p:nvSpPr>
        <p:spPr>
          <a:xfrm>
            <a:off x="143938" y="2927367"/>
            <a:ext cx="4183404" cy="17135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spcBef>
                <a:spcPts val="2400"/>
              </a:spcBef>
              <a:buFont typeface="Arial" panose="020B0604020202020204" pitchFamily="34" charset="0"/>
              <a:buChar char="•"/>
            </a:pPr>
            <a:r>
              <a:rPr lang="en-US" altLang="zh-CN" sz="3000" dirty="0">
                <a:solidFill>
                  <a:srgbClr val="54005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decompose  (Para. 9)</a:t>
            </a:r>
          </a:p>
          <a:p>
            <a:pPr marL="457200" indent="-457200">
              <a:lnSpc>
                <a:spcPct val="150000"/>
              </a:lnSpc>
              <a:spcBef>
                <a:spcPts val="2400"/>
              </a:spcBef>
              <a:buFont typeface="Arial" panose="020B0604020202020204" pitchFamily="34" charset="0"/>
              <a:buChar char="•"/>
            </a:pPr>
            <a:r>
              <a:rPr lang="en-US" altLang="zh-CN" sz="3000" dirty="0">
                <a:solidFill>
                  <a:srgbClr val="54005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disposition   (Para. 27)</a:t>
            </a:r>
            <a:endParaRPr lang="zh-CN" altLang="en-US" sz="3000" dirty="0">
              <a:solidFill>
                <a:srgbClr val="54005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xmlns="" id="{20A6451D-36DA-4479-B39A-D4B341A10A66}"/>
              </a:ext>
            </a:extLst>
          </p:cNvPr>
          <p:cNvSpPr txBox="1">
            <a:spLocks/>
          </p:cNvSpPr>
          <p:nvPr/>
        </p:nvSpPr>
        <p:spPr>
          <a:xfrm>
            <a:off x="225005" y="1436337"/>
            <a:ext cx="4995040" cy="646331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rgbClr val="000000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rgbClr val="000000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rgbClr val="000000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0000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0000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0000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0000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0000"/>
                </a:solidFill>
                <a:latin typeface="+mn-lt"/>
                <a:ea typeface="+mn-ea"/>
              </a:defRPr>
            </a:lvl9pPr>
          </a:lstStyle>
          <a:p>
            <a:pPr marL="0" indent="0">
              <a:buFontTx/>
              <a:buNone/>
            </a:pPr>
            <a:r>
              <a:rPr lang="en-US" altLang="zh-CN" sz="2800" b="1" kern="0" dirty="0">
                <a:solidFill>
                  <a:srgbClr val="540054"/>
                </a:solidFill>
              </a:rPr>
              <a:t>Word formation 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xmlns="" id="{E91050C0-E3F7-4C7A-9C59-FA057DE26C5F}"/>
              </a:ext>
            </a:extLst>
          </p:cNvPr>
          <p:cNvSpPr txBox="1"/>
          <p:nvPr/>
        </p:nvSpPr>
        <p:spPr>
          <a:xfrm>
            <a:off x="5076035" y="1405800"/>
            <a:ext cx="3272733" cy="52322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 err="1">
                <a:latin typeface="Calibri" panose="020F0502020204030204" pitchFamily="34" charset="0"/>
                <a:cs typeface="Calibri" panose="020F0502020204030204" pitchFamily="34" charset="0"/>
              </a:rPr>
              <a:t>Pos</a:t>
            </a:r>
            <a:r>
              <a:rPr lang="en-US" altLang="zh-CN" sz="2800" b="1" dirty="0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en-US" altLang="zh-CN" sz="2800" b="1" dirty="0" err="1">
                <a:latin typeface="Calibri" panose="020F0502020204030204" pitchFamily="34" charset="0"/>
                <a:cs typeface="Calibri" panose="020F0502020204030204" pitchFamily="34" charset="0"/>
              </a:rPr>
              <a:t>pon</a:t>
            </a:r>
            <a:r>
              <a:rPr lang="en-US" altLang="zh-CN" sz="2800" b="1" dirty="0">
                <a:latin typeface="Calibri" panose="020F0502020204030204" pitchFamily="34" charset="0"/>
                <a:cs typeface="Calibri" panose="020F0502020204030204" pitchFamily="34" charset="0"/>
              </a:rPr>
              <a:t>: put, place</a:t>
            </a:r>
            <a:endParaRPr lang="zh-CN" altLang="en-US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xmlns="" id="{0DB35648-AE82-4F96-8B03-7D01B373024C}"/>
              </a:ext>
            </a:extLst>
          </p:cNvPr>
          <p:cNvSpPr txBox="1"/>
          <p:nvPr/>
        </p:nvSpPr>
        <p:spPr>
          <a:xfrm>
            <a:off x="5186355" y="2238867"/>
            <a:ext cx="1751249" cy="3831818"/>
          </a:xfrm>
          <a:prstGeom prst="rect">
            <a:avLst/>
          </a:prstGeom>
          <a:ln>
            <a:solidFill>
              <a:srgbClr val="540054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defTabSz="261938">
              <a:spcBef>
                <a:spcPts val="600"/>
              </a:spcBef>
              <a:tabLst>
                <a:tab pos="261938" algn="l"/>
              </a:tabLst>
            </a:pPr>
            <a:r>
              <a:rPr lang="en-US" altLang="zh-CN" sz="2600" dirty="0">
                <a:solidFill>
                  <a:srgbClr val="54005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compose</a:t>
            </a:r>
          </a:p>
          <a:p>
            <a:pPr defTabSz="261938">
              <a:spcBef>
                <a:spcPts val="600"/>
              </a:spcBef>
              <a:tabLst>
                <a:tab pos="261938" algn="l"/>
              </a:tabLst>
            </a:pPr>
            <a:r>
              <a:rPr lang="en-US" altLang="zh-CN" sz="2600" dirty="0">
                <a:solidFill>
                  <a:srgbClr val="54005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decompose</a:t>
            </a:r>
          </a:p>
          <a:p>
            <a:pPr defTabSz="261938">
              <a:spcBef>
                <a:spcPts val="600"/>
              </a:spcBef>
              <a:tabLst>
                <a:tab pos="261938" algn="l"/>
              </a:tabLst>
            </a:pPr>
            <a:r>
              <a:rPr lang="en-US" altLang="zh-CN" sz="2600" dirty="0">
                <a:solidFill>
                  <a:srgbClr val="54005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depose</a:t>
            </a:r>
          </a:p>
          <a:p>
            <a:pPr defTabSz="261938">
              <a:spcBef>
                <a:spcPts val="600"/>
              </a:spcBef>
              <a:tabLst>
                <a:tab pos="261938" algn="l"/>
              </a:tabLst>
            </a:pPr>
            <a:r>
              <a:rPr lang="en-US" altLang="zh-CN" sz="2600" dirty="0">
                <a:solidFill>
                  <a:srgbClr val="54005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dispose</a:t>
            </a:r>
          </a:p>
          <a:p>
            <a:pPr defTabSz="261938">
              <a:spcBef>
                <a:spcPts val="600"/>
              </a:spcBef>
              <a:tabLst>
                <a:tab pos="261938" algn="l"/>
              </a:tabLst>
            </a:pPr>
            <a:r>
              <a:rPr lang="en-US" altLang="zh-CN" sz="2600" dirty="0">
                <a:solidFill>
                  <a:srgbClr val="54005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expose</a:t>
            </a:r>
          </a:p>
          <a:p>
            <a:pPr defTabSz="261938">
              <a:spcBef>
                <a:spcPts val="600"/>
              </a:spcBef>
              <a:tabLst>
                <a:tab pos="261938" algn="l"/>
              </a:tabLst>
            </a:pPr>
            <a:r>
              <a:rPr lang="en-US" altLang="zh-CN" sz="2600" dirty="0">
                <a:solidFill>
                  <a:srgbClr val="54005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propose</a:t>
            </a:r>
          </a:p>
          <a:p>
            <a:pPr defTabSz="261938">
              <a:spcBef>
                <a:spcPts val="600"/>
              </a:spcBef>
              <a:tabLst>
                <a:tab pos="261938" algn="l"/>
              </a:tabLst>
            </a:pPr>
            <a:r>
              <a:rPr lang="en-US" altLang="zh-CN" sz="2600" dirty="0">
                <a:solidFill>
                  <a:srgbClr val="54005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oppose</a:t>
            </a:r>
          </a:p>
          <a:p>
            <a:pPr defTabSz="261938">
              <a:spcBef>
                <a:spcPts val="600"/>
              </a:spcBef>
              <a:tabLst>
                <a:tab pos="261938" algn="l"/>
              </a:tabLst>
            </a:pPr>
            <a:r>
              <a:rPr lang="en-US" altLang="zh-CN" sz="2600" dirty="0">
                <a:solidFill>
                  <a:srgbClr val="54005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postpone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xmlns="" id="{45D0188B-2510-47C5-B3D5-ABAC3392C9CA}"/>
              </a:ext>
            </a:extLst>
          </p:cNvPr>
          <p:cNvSpPr/>
          <p:nvPr/>
        </p:nvSpPr>
        <p:spPr>
          <a:xfrm>
            <a:off x="1763805" y="3248987"/>
            <a:ext cx="792056" cy="3600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xmlns="" id="{8AC63566-D29C-49C2-984C-0AC8E8E4507F}"/>
              </a:ext>
            </a:extLst>
          </p:cNvPr>
          <p:cNvSpPr/>
          <p:nvPr/>
        </p:nvSpPr>
        <p:spPr>
          <a:xfrm>
            <a:off x="1115760" y="4221055"/>
            <a:ext cx="576040" cy="3600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xmlns="" id="{A277D757-042E-43B8-842F-0798AB956ACF}"/>
              </a:ext>
            </a:extLst>
          </p:cNvPr>
          <p:cNvCxnSpPr>
            <a:cxnSpLocks/>
          </p:cNvCxnSpPr>
          <p:nvPr/>
        </p:nvCxnSpPr>
        <p:spPr>
          <a:xfrm>
            <a:off x="5292050" y="2708950"/>
            <a:ext cx="57604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xmlns="" id="{203D96D2-95B1-4063-8F32-BE06484DF20C}"/>
              </a:ext>
            </a:extLst>
          </p:cNvPr>
          <p:cNvCxnSpPr>
            <a:cxnSpLocks/>
          </p:cNvCxnSpPr>
          <p:nvPr/>
        </p:nvCxnSpPr>
        <p:spPr>
          <a:xfrm>
            <a:off x="5292049" y="3609012"/>
            <a:ext cx="36002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xmlns="" id="{C32E2B06-0684-4192-A3BA-2C9F22A48EA7}"/>
              </a:ext>
            </a:extLst>
          </p:cNvPr>
          <p:cNvCxnSpPr>
            <a:cxnSpLocks/>
          </p:cNvCxnSpPr>
          <p:nvPr/>
        </p:nvCxnSpPr>
        <p:spPr>
          <a:xfrm>
            <a:off x="5292049" y="3140980"/>
            <a:ext cx="36002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xmlns="" id="{8B00D2B0-0A72-4398-893E-2DE03F07BF3A}"/>
              </a:ext>
            </a:extLst>
          </p:cNvPr>
          <p:cNvCxnSpPr>
            <a:cxnSpLocks/>
          </p:cNvCxnSpPr>
          <p:nvPr/>
        </p:nvCxnSpPr>
        <p:spPr>
          <a:xfrm>
            <a:off x="5292049" y="5085115"/>
            <a:ext cx="36002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xmlns="" id="{45DDA94E-A693-4EF7-902C-17A7E7CD4CC1}"/>
              </a:ext>
            </a:extLst>
          </p:cNvPr>
          <p:cNvCxnSpPr>
            <a:cxnSpLocks/>
          </p:cNvCxnSpPr>
          <p:nvPr/>
        </p:nvCxnSpPr>
        <p:spPr>
          <a:xfrm>
            <a:off x="5292049" y="4149050"/>
            <a:ext cx="36002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xmlns="" id="{2865D7C2-A1FA-46A3-9AD8-65A2033E6107}"/>
              </a:ext>
            </a:extLst>
          </p:cNvPr>
          <p:cNvCxnSpPr>
            <a:cxnSpLocks/>
          </p:cNvCxnSpPr>
          <p:nvPr/>
        </p:nvCxnSpPr>
        <p:spPr>
          <a:xfrm>
            <a:off x="5292049" y="4589033"/>
            <a:ext cx="36002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xmlns="" id="{C329C6B0-9127-42A6-B337-EDE2CC8FD4A7}"/>
              </a:ext>
            </a:extLst>
          </p:cNvPr>
          <p:cNvCxnSpPr>
            <a:cxnSpLocks/>
          </p:cNvCxnSpPr>
          <p:nvPr/>
        </p:nvCxnSpPr>
        <p:spPr>
          <a:xfrm>
            <a:off x="5277498" y="5517145"/>
            <a:ext cx="43203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xmlns="" id="{F4C9F42A-FF37-4BA8-B4C3-999A9AD0EB82}"/>
              </a:ext>
            </a:extLst>
          </p:cNvPr>
          <p:cNvCxnSpPr>
            <a:cxnSpLocks/>
          </p:cNvCxnSpPr>
          <p:nvPr/>
        </p:nvCxnSpPr>
        <p:spPr>
          <a:xfrm>
            <a:off x="5292049" y="6021180"/>
            <a:ext cx="57604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音频 9">
            <a:hlinkClick r:id="" action="ppaction://media"/>
            <a:extLst>
              <a:ext uri="{FF2B5EF4-FFF2-40B4-BE49-F238E27FC236}">
                <a16:creationId xmlns:a16="http://schemas.microsoft.com/office/drawing/2014/main" xmlns="" id="{7CF7EE54-51F2-44BB-A795-78F3F19E60BD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92176250"/>
      </p:ext>
    </p:extLst>
  </p:cSld>
  <p:clrMapOvr>
    <a:masterClrMapping/>
  </p:clrMapOvr>
  <p:transition advTm="89344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5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  <p:bldLst>
      <p:bldP spid="6" grpId="0"/>
      <p:bldP spid="8" grpId="0" animBg="1"/>
      <p:bldP spid="9" grpId="0" animBg="1"/>
      <p:bldP spid="14" grpId="0" animBg="1"/>
      <p:bldP spid="1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xmlns="" id="{5ACC74FD-89B3-4007-8ABC-21C05D3D0C66}"/>
              </a:ext>
            </a:extLst>
          </p:cNvPr>
          <p:cNvSpPr txBox="1">
            <a:spLocks noChangeArrowheads="1"/>
          </p:cNvSpPr>
          <p:nvPr/>
        </p:nvSpPr>
        <p:spPr>
          <a:xfrm>
            <a:off x="19505" y="332785"/>
            <a:ext cx="8435100" cy="56197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defRPr/>
            </a:pPr>
            <a:r>
              <a:rPr lang="en-US" altLang="zh-CN" sz="3200" b="1" kern="0" dirty="0"/>
              <a:t>Text I  Fuel Cell – words and expressions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xmlns="" id="{1564782F-96A0-4B0D-9EF0-7DB5B2FD0D30}"/>
              </a:ext>
            </a:extLst>
          </p:cNvPr>
          <p:cNvSpPr txBox="1"/>
          <p:nvPr/>
        </p:nvSpPr>
        <p:spPr>
          <a:xfrm>
            <a:off x="1091457" y="2642099"/>
            <a:ext cx="1206738" cy="52322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latin typeface="Calibri" panose="020F0502020204030204" pitchFamily="34" charset="0"/>
                <a:cs typeface="Calibri" panose="020F0502020204030204" pitchFamily="34" charset="0"/>
              </a:rPr>
              <a:t>Prefix</a:t>
            </a:r>
            <a:endParaRPr lang="zh-CN" altLang="en-US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xmlns="" id="{0330A42D-F70D-4694-92A8-56E869CB9830}"/>
              </a:ext>
            </a:extLst>
          </p:cNvPr>
          <p:cNvSpPr txBox="1"/>
          <p:nvPr/>
        </p:nvSpPr>
        <p:spPr>
          <a:xfrm>
            <a:off x="3254457" y="4214948"/>
            <a:ext cx="1334394" cy="52322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latin typeface="Calibri" panose="020F0502020204030204" pitchFamily="34" charset="0"/>
                <a:cs typeface="Calibri" panose="020F0502020204030204" pitchFamily="34" charset="0"/>
              </a:rPr>
              <a:t>charge</a:t>
            </a:r>
            <a:endParaRPr lang="zh-CN" altLang="en-US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xmlns="" id="{9C634750-4613-4A0E-9ECB-5D768E4ADF73}"/>
              </a:ext>
            </a:extLst>
          </p:cNvPr>
          <p:cNvSpPr txBox="1"/>
          <p:nvPr/>
        </p:nvSpPr>
        <p:spPr>
          <a:xfrm>
            <a:off x="1118786" y="5436615"/>
            <a:ext cx="1152080" cy="52322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latin typeface="Calibri" panose="020F0502020204030204" pitchFamily="34" charset="0"/>
                <a:cs typeface="Calibri" panose="020F0502020204030204" pitchFamily="34" charset="0"/>
              </a:rPr>
              <a:t>under</a:t>
            </a:r>
            <a:endParaRPr lang="zh-CN" altLang="en-US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xmlns="" id="{C4D9DE49-C7F7-4084-A9EF-544B350603B8}"/>
              </a:ext>
            </a:extLst>
          </p:cNvPr>
          <p:cNvSpPr txBox="1"/>
          <p:nvPr/>
        </p:nvSpPr>
        <p:spPr>
          <a:xfrm>
            <a:off x="1125797" y="4758885"/>
            <a:ext cx="1152080" cy="52322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latin typeface="Calibri" panose="020F0502020204030204" pitchFamily="34" charset="0"/>
                <a:cs typeface="Calibri" panose="020F0502020204030204" pitchFamily="34" charset="0"/>
              </a:rPr>
              <a:t>over</a:t>
            </a:r>
            <a:endParaRPr lang="zh-CN" altLang="en-US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xmlns="" id="{6BABFF16-2455-49F8-B06C-4A6AC0D42FBF}"/>
              </a:ext>
            </a:extLst>
          </p:cNvPr>
          <p:cNvSpPr txBox="1"/>
          <p:nvPr/>
        </p:nvSpPr>
        <p:spPr>
          <a:xfrm>
            <a:off x="1118787" y="4081155"/>
            <a:ext cx="1152080" cy="52322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latin typeface="Calibri" panose="020F0502020204030204" pitchFamily="34" charset="0"/>
                <a:cs typeface="Calibri" panose="020F0502020204030204" pitchFamily="34" charset="0"/>
              </a:rPr>
              <a:t>re</a:t>
            </a:r>
            <a:endParaRPr lang="zh-CN" altLang="en-US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xmlns="" id="{2176F11E-D39B-4C23-941F-12AEDB7F4381}"/>
              </a:ext>
            </a:extLst>
          </p:cNvPr>
          <p:cNvSpPr txBox="1"/>
          <p:nvPr/>
        </p:nvSpPr>
        <p:spPr>
          <a:xfrm>
            <a:off x="1118787" y="3424518"/>
            <a:ext cx="1152080" cy="52322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latin typeface="Calibri" panose="020F0502020204030204" pitchFamily="34" charset="0"/>
                <a:cs typeface="Calibri" panose="020F0502020204030204" pitchFamily="34" charset="0"/>
              </a:rPr>
              <a:t>dis</a:t>
            </a:r>
            <a:endParaRPr lang="zh-CN" altLang="en-US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内容占位符 2">
            <a:extLst>
              <a:ext uri="{FF2B5EF4-FFF2-40B4-BE49-F238E27FC236}">
                <a16:creationId xmlns:a16="http://schemas.microsoft.com/office/drawing/2014/main" xmlns="" id="{DAE2A151-F0CF-4E3E-B7A9-A0401CE63BD9}"/>
              </a:ext>
            </a:extLst>
          </p:cNvPr>
          <p:cNvSpPr txBox="1">
            <a:spLocks/>
          </p:cNvSpPr>
          <p:nvPr/>
        </p:nvSpPr>
        <p:spPr>
          <a:xfrm>
            <a:off x="284447" y="1496684"/>
            <a:ext cx="8229600" cy="646331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rgbClr val="000000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rgbClr val="000000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rgbClr val="000000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0000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0000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0000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0000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0000"/>
                </a:solidFill>
                <a:latin typeface="+mn-lt"/>
                <a:ea typeface="+mn-ea"/>
              </a:defRPr>
            </a:lvl9pPr>
          </a:lstStyle>
          <a:p>
            <a:pPr marL="0" indent="0">
              <a:buFontTx/>
              <a:buNone/>
            </a:pPr>
            <a:r>
              <a:rPr lang="en-US" altLang="zh-CN" sz="2800" b="1" kern="0" dirty="0">
                <a:solidFill>
                  <a:srgbClr val="540054"/>
                </a:solidFill>
              </a:rPr>
              <a:t>Word formation  (Task 10)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xmlns="" id="{5D503574-1533-4EFF-A447-EF540835E13F}"/>
              </a:ext>
            </a:extLst>
          </p:cNvPr>
          <p:cNvSpPr txBox="1"/>
          <p:nvPr/>
        </p:nvSpPr>
        <p:spPr>
          <a:xfrm>
            <a:off x="3003748" y="2633979"/>
            <a:ext cx="1844872" cy="52322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latin typeface="Calibri" panose="020F0502020204030204" pitchFamily="34" charset="0"/>
                <a:cs typeface="Calibri" panose="020F0502020204030204" pitchFamily="34" charset="0"/>
              </a:rPr>
              <a:t>Root word</a:t>
            </a:r>
            <a:endParaRPr lang="zh-CN" altLang="en-US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xmlns="" id="{13CDA11F-0110-4AA6-939B-2235F6841236}"/>
              </a:ext>
            </a:extLst>
          </p:cNvPr>
          <p:cNvSpPr txBox="1"/>
          <p:nvPr/>
        </p:nvSpPr>
        <p:spPr>
          <a:xfrm>
            <a:off x="5630764" y="2629378"/>
            <a:ext cx="1844872" cy="52322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latin typeface="Calibri" panose="020F0502020204030204" pitchFamily="34" charset="0"/>
                <a:cs typeface="Calibri" panose="020F0502020204030204" pitchFamily="34" charset="0"/>
              </a:rPr>
              <a:t>New word</a:t>
            </a:r>
            <a:endParaRPr lang="zh-CN" altLang="en-US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xmlns="" id="{887E4A73-6AEC-4D57-A516-8366E2098924}"/>
              </a:ext>
            </a:extLst>
          </p:cNvPr>
          <p:cNvSpPr txBox="1"/>
          <p:nvPr/>
        </p:nvSpPr>
        <p:spPr>
          <a:xfrm>
            <a:off x="5501571" y="5440420"/>
            <a:ext cx="2235303" cy="52322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latin typeface="Calibri" panose="020F0502020204030204" pitchFamily="34" charset="0"/>
                <a:cs typeface="Calibri" panose="020F0502020204030204" pitchFamily="34" charset="0"/>
              </a:rPr>
              <a:t>undercharge</a:t>
            </a:r>
            <a:endParaRPr lang="zh-CN" altLang="en-US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xmlns="" id="{D0D1D4AE-BC51-4574-9433-3694651FD52A}"/>
              </a:ext>
            </a:extLst>
          </p:cNvPr>
          <p:cNvSpPr txBox="1"/>
          <p:nvPr/>
        </p:nvSpPr>
        <p:spPr>
          <a:xfrm>
            <a:off x="5508583" y="4762690"/>
            <a:ext cx="2228291" cy="52322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latin typeface="Calibri" panose="020F0502020204030204" pitchFamily="34" charset="0"/>
                <a:cs typeface="Calibri" panose="020F0502020204030204" pitchFamily="34" charset="0"/>
              </a:rPr>
              <a:t>overcharge</a:t>
            </a:r>
            <a:endParaRPr lang="zh-CN" altLang="en-US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xmlns="" id="{DC80CA9B-9402-4640-B5DA-F0543EAFE742}"/>
              </a:ext>
            </a:extLst>
          </p:cNvPr>
          <p:cNvSpPr txBox="1"/>
          <p:nvPr/>
        </p:nvSpPr>
        <p:spPr>
          <a:xfrm>
            <a:off x="5501573" y="4084960"/>
            <a:ext cx="2228291" cy="52322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latin typeface="Calibri" panose="020F0502020204030204" pitchFamily="34" charset="0"/>
                <a:cs typeface="Calibri" panose="020F0502020204030204" pitchFamily="34" charset="0"/>
              </a:rPr>
              <a:t>recharge</a:t>
            </a:r>
            <a:endParaRPr lang="zh-CN" altLang="en-US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xmlns="" id="{A8C80BC9-FD42-43CA-AEB6-BD40D982E322}"/>
              </a:ext>
            </a:extLst>
          </p:cNvPr>
          <p:cNvSpPr txBox="1"/>
          <p:nvPr/>
        </p:nvSpPr>
        <p:spPr>
          <a:xfrm>
            <a:off x="5501573" y="3428323"/>
            <a:ext cx="2228291" cy="52322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latin typeface="Calibri" panose="020F0502020204030204" pitchFamily="34" charset="0"/>
                <a:cs typeface="Calibri" panose="020F0502020204030204" pitchFamily="34" charset="0"/>
              </a:rPr>
              <a:t>discharge</a:t>
            </a:r>
            <a:endParaRPr lang="zh-CN" altLang="en-US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xmlns="" id="{61AE5BBB-3AB4-4116-8EF9-5C0DCEE52064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10614039"/>
      </p:ext>
    </p:extLst>
  </p:cSld>
  <p:clrMapOvr>
    <a:masterClrMapping/>
  </p:clrMapOvr>
  <p:transition advTm="10379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A34D16E2-5BD0-4CB1-997A-8972A4238E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03780" y="3645015"/>
            <a:ext cx="6912480" cy="1368095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marL="0" indent="0" algn="ctr">
              <a:buNone/>
            </a:pPr>
            <a:r>
              <a:rPr lang="en-US" altLang="zh-CN" sz="3200" b="1" dirty="0">
                <a:solidFill>
                  <a:srgbClr val="54005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 patient and keep practicing!</a:t>
            </a:r>
          </a:p>
          <a:p>
            <a:pPr marL="0" indent="0" algn="ctr">
              <a:buNone/>
            </a:pPr>
            <a:r>
              <a:rPr lang="en-US" altLang="zh-CN" sz="3200" b="1" dirty="0">
                <a:solidFill>
                  <a:srgbClr val="54005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Apply some listening strategies. </a:t>
            </a:r>
          </a:p>
          <a:p>
            <a:pPr marL="0" indent="0">
              <a:buNone/>
            </a:pPr>
            <a:endParaRPr lang="en-US" altLang="zh-CN" sz="3200" b="1" dirty="0">
              <a:solidFill>
                <a:srgbClr val="54005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altLang="zh-CN" sz="3200" b="1" dirty="0">
              <a:solidFill>
                <a:srgbClr val="54005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xmlns="" id="{5ACC74FD-89B3-4007-8ABC-21C05D3D0C66}"/>
              </a:ext>
            </a:extLst>
          </p:cNvPr>
          <p:cNvSpPr txBox="1">
            <a:spLocks noChangeArrowheads="1"/>
          </p:cNvSpPr>
          <p:nvPr/>
        </p:nvSpPr>
        <p:spPr>
          <a:xfrm>
            <a:off x="19505" y="332785"/>
            <a:ext cx="8435100" cy="56197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defRPr/>
            </a:pPr>
            <a:r>
              <a:rPr lang="en-US" altLang="zh-CN" sz="3600" b="1" kern="0" dirty="0"/>
              <a:t>Unit 1  Listening practice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34D23F3E-98A4-4C94-9A23-813069EC88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125" y="1412860"/>
            <a:ext cx="1507675" cy="1507675"/>
          </a:xfrm>
          <a:prstGeom prst="rect">
            <a:avLst/>
          </a:prstGeom>
        </p:spPr>
      </p:pic>
      <p:pic>
        <p:nvPicPr>
          <p:cNvPr id="10" name="音频 9">
            <a:hlinkClick r:id="" action="ppaction://media"/>
            <a:extLst>
              <a:ext uri="{FF2B5EF4-FFF2-40B4-BE49-F238E27FC236}">
                <a16:creationId xmlns:a16="http://schemas.microsoft.com/office/drawing/2014/main" xmlns="" id="{4AB391AB-6461-44FD-A65C-61196209349E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20529834"/>
      </p:ext>
    </p:extLst>
  </p:cSld>
  <p:clrMapOvr>
    <a:masterClrMapping/>
  </p:clrMapOvr>
  <p:transition spd="med" advTm="55025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A34D16E2-5BD0-4CB1-997A-8972A4238E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695" y="1628875"/>
            <a:ext cx="8784610" cy="4497289"/>
          </a:xfrm>
        </p:spPr>
        <p:txBody>
          <a:bodyPr/>
          <a:lstStyle/>
          <a:p>
            <a:r>
              <a:rPr lang="en-US" altLang="zh-CN" sz="2800" b="1" dirty="0">
                <a:solidFill>
                  <a:srgbClr val="54005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Different types of listening</a:t>
            </a:r>
            <a:endParaRPr lang="en-US" altLang="zh-CN" sz="2400" b="1" dirty="0">
              <a:solidFill>
                <a:srgbClr val="54005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-US" altLang="zh-CN" sz="2400" b="1" dirty="0">
                <a:solidFill>
                  <a:srgbClr val="54005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For gist: ---main idea</a:t>
            </a:r>
          </a:p>
          <a:p>
            <a:pPr lvl="1"/>
            <a:r>
              <a:rPr lang="en-US" altLang="zh-CN" sz="2400" b="1" dirty="0">
                <a:solidFill>
                  <a:srgbClr val="54005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For specific information: ---specific details</a:t>
            </a:r>
          </a:p>
          <a:p>
            <a:pPr lvl="1"/>
            <a:r>
              <a:rPr lang="en-US" altLang="zh-CN" sz="2400" b="1" dirty="0">
                <a:solidFill>
                  <a:srgbClr val="54005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For detailed understanding: ---almost all the information</a:t>
            </a:r>
          </a:p>
          <a:p>
            <a:r>
              <a:rPr lang="en-US" altLang="zh-CN" sz="2800" b="1" dirty="0">
                <a:solidFill>
                  <a:srgbClr val="54005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Predict: content, words, features. </a:t>
            </a:r>
          </a:p>
          <a:p>
            <a:r>
              <a:rPr lang="en-US" altLang="zh-CN" sz="2800" b="1" dirty="0">
                <a:solidFill>
                  <a:srgbClr val="54005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Focus on key words and facts.</a:t>
            </a:r>
          </a:p>
          <a:p>
            <a:r>
              <a:rPr lang="en-US" altLang="zh-CN" sz="2800" b="1" dirty="0">
                <a:solidFill>
                  <a:srgbClr val="54005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 grammar, general knowledge and context.</a:t>
            </a:r>
          </a:p>
          <a:p>
            <a:r>
              <a:rPr lang="en-US" altLang="zh-CN" sz="2800" b="1" dirty="0">
                <a:solidFill>
                  <a:srgbClr val="54005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Take notes to support your memory. </a:t>
            </a:r>
          </a:p>
          <a:p>
            <a:endParaRPr lang="zh-CN" altLang="en-US" sz="2400" b="1" dirty="0">
              <a:solidFill>
                <a:srgbClr val="54005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xmlns="" id="{5ACC74FD-89B3-4007-8ABC-21C05D3D0C66}"/>
              </a:ext>
            </a:extLst>
          </p:cNvPr>
          <p:cNvSpPr txBox="1">
            <a:spLocks noChangeArrowheads="1"/>
          </p:cNvSpPr>
          <p:nvPr/>
        </p:nvSpPr>
        <p:spPr>
          <a:xfrm>
            <a:off x="19505" y="332785"/>
            <a:ext cx="8435100" cy="56197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defRPr/>
            </a:pPr>
            <a:r>
              <a:rPr lang="en-US" altLang="zh-CN" sz="3600" b="1" kern="0" dirty="0"/>
              <a:t>Unit 1  Listening practice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445A2065-D293-4557-B6F0-77188148260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4755" y="5562068"/>
            <a:ext cx="2029245" cy="1242522"/>
          </a:xfrm>
          <a:prstGeom prst="rect">
            <a:avLst/>
          </a:prstGeom>
        </p:spPr>
      </p:pic>
      <p:pic>
        <p:nvPicPr>
          <p:cNvPr id="10" name="音频 9">
            <a:hlinkClick r:id="" action="ppaction://media"/>
            <a:extLst>
              <a:ext uri="{FF2B5EF4-FFF2-40B4-BE49-F238E27FC236}">
                <a16:creationId xmlns:a16="http://schemas.microsoft.com/office/drawing/2014/main" xmlns="" id="{DFBB7406-F8F4-42C4-928A-43076E584503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06099186"/>
      </p:ext>
    </p:extLst>
  </p:cSld>
  <p:clrMapOvr>
    <a:masterClrMapping/>
  </p:clrMapOvr>
  <p:transition advTm="124926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A34D16E2-5BD0-4CB1-997A-8972A4238E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695" y="1772884"/>
            <a:ext cx="8784610" cy="4353279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2800" b="1" dirty="0">
                <a:solidFill>
                  <a:srgbClr val="54005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Task 15   Inventions in the 20th century which have 		     greatly improved people’s lives.</a:t>
            </a:r>
          </a:p>
          <a:p>
            <a:pPr marL="0" indent="0">
              <a:buNone/>
            </a:pPr>
            <a:endParaRPr lang="en-US" altLang="zh-CN" sz="2400" b="1" dirty="0">
              <a:solidFill>
                <a:srgbClr val="54005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altLang="zh-CN" sz="2400" b="1" dirty="0">
                <a:solidFill>
                  <a:srgbClr val="54005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</a:t>
            </a:r>
            <a:r>
              <a:rPr lang="en-US" altLang="zh-CN" sz="2800" b="1" dirty="0">
                <a:solidFill>
                  <a:srgbClr val="54005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Tips </a:t>
            </a:r>
            <a:r>
              <a:rPr lang="en-US" altLang="zh-CN" sz="2400" b="1" dirty="0">
                <a:solidFill>
                  <a:srgbClr val="54005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marL="982663"/>
            <a:r>
              <a:rPr lang="en-US" altLang="zh-CN" sz="2400" b="1" dirty="0">
                <a:solidFill>
                  <a:srgbClr val="54005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Identify the </a:t>
            </a:r>
            <a:r>
              <a:rPr lang="en-US" altLang="zh-CN" sz="24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time expressions.</a:t>
            </a:r>
          </a:p>
          <a:p>
            <a:pPr marL="982663"/>
            <a:r>
              <a:rPr lang="en-US" altLang="zh-CN" sz="2400" b="1" dirty="0">
                <a:solidFill>
                  <a:srgbClr val="54005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Focus only on keys words.</a:t>
            </a:r>
          </a:p>
          <a:p>
            <a:pPr marL="982663"/>
            <a:r>
              <a:rPr lang="en-US" altLang="zh-CN" sz="2400" b="1" dirty="0">
                <a:solidFill>
                  <a:srgbClr val="54005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Make predictions. </a:t>
            </a:r>
          </a:p>
          <a:p>
            <a:pPr marL="982663"/>
            <a:r>
              <a:rPr lang="en-US" altLang="zh-CN" sz="2400" b="1" dirty="0">
                <a:solidFill>
                  <a:srgbClr val="54005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Take notes.</a:t>
            </a:r>
            <a:endParaRPr lang="zh-CN" altLang="en-US" sz="2400" b="1" dirty="0">
              <a:solidFill>
                <a:srgbClr val="54005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xmlns="" id="{5ACC74FD-89B3-4007-8ABC-21C05D3D0C66}"/>
              </a:ext>
            </a:extLst>
          </p:cNvPr>
          <p:cNvSpPr txBox="1">
            <a:spLocks noChangeArrowheads="1"/>
          </p:cNvSpPr>
          <p:nvPr/>
        </p:nvSpPr>
        <p:spPr>
          <a:xfrm>
            <a:off x="19505" y="332785"/>
            <a:ext cx="8435100" cy="56197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defRPr/>
            </a:pPr>
            <a:r>
              <a:rPr lang="en-US" altLang="zh-CN" sz="3600" b="1" kern="0" dirty="0"/>
              <a:t>Unit 1  Listening practice</a:t>
            </a:r>
          </a:p>
        </p:txBody>
      </p:sp>
      <p:pic>
        <p:nvPicPr>
          <p:cNvPr id="8" name="音频 7">
            <a:hlinkClick r:id="" action="ppaction://media"/>
            <a:extLst>
              <a:ext uri="{FF2B5EF4-FFF2-40B4-BE49-F238E27FC236}">
                <a16:creationId xmlns:a16="http://schemas.microsoft.com/office/drawing/2014/main" xmlns="" id="{BB89920D-9197-43C1-9038-DE30B593DC54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71132580"/>
      </p:ext>
    </p:extLst>
  </p:cSld>
  <p:clrMapOvr>
    <a:masterClrMapping/>
  </p:clrMapOvr>
  <p:transition advTm="51426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xmlns="" id="{5ACC74FD-89B3-4007-8ABC-21C05D3D0C66}"/>
              </a:ext>
            </a:extLst>
          </p:cNvPr>
          <p:cNvSpPr txBox="1">
            <a:spLocks noChangeArrowheads="1"/>
          </p:cNvSpPr>
          <p:nvPr/>
        </p:nvSpPr>
        <p:spPr>
          <a:xfrm>
            <a:off x="19505" y="332785"/>
            <a:ext cx="8435100" cy="56197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defRPr/>
            </a:pPr>
            <a:r>
              <a:rPr lang="en-US" altLang="zh-CN" sz="3600" b="1" kern="0" dirty="0"/>
              <a:t>Unit 1  Listening practice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xmlns="" id="{A3B2DF45-F118-4411-B19D-3566389D8C6F}"/>
              </a:ext>
            </a:extLst>
          </p:cNvPr>
          <p:cNvSpPr/>
          <p:nvPr/>
        </p:nvSpPr>
        <p:spPr>
          <a:xfrm>
            <a:off x="89847" y="1247089"/>
            <a:ext cx="8964305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 eaLnBrk="1" fontAlgn="auto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Font typeface="+mj-lt"/>
              <a:buAutoNum type="arabicParenR"/>
            </a:pPr>
            <a:r>
              <a:rPr lang="en-US" altLang="zh-CN" sz="2000" kern="0" dirty="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By 1929, </a:t>
            </a:r>
            <a:r>
              <a:rPr lang="en-US" altLang="zh-CN" sz="2000" u="sng" kern="0" dirty="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electric light and electric tools were everywhere. </a:t>
            </a:r>
            <a:endParaRPr lang="zh-CN" altLang="zh-CN" sz="2000" kern="100" dirty="0">
              <a:solidFill>
                <a:srgbClr val="000000"/>
              </a:solidFill>
              <a:latin typeface="Calibri" panose="020F0502020204030204" pitchFamily="34" charset="0"/>
              <a:ea typeface="宋体" panose="02010600030101010101" pitchFamily="2" charset="-122"/>
              <a:cs typeface="Calibri" panose="020F0502020204030204" pitchFamily="34" charset="0"/>
            </a:endParaRPr>
          </a:p>
          <a:p>
            <a:pPr marL="342900" indent="-342900" eaLnBrk="1" fontAlgn="auto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arenR"/>
            </a:pPr>
            <a:r>
              <a:rPr lang="en-US" altLang="zh-CN" sz="2000" kern="0" dirty="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By 1950, we had </a:t>
            </a:r>
            <a:r>
              <a:rPr lang="en-US" altLang="zh-CN" sz="2000" u="sng" kern="100" dirty="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the electric washing machine</a:t>
            </a:r>
            <a:r>
              <a:rPr lang="en-US" altLang="zh-CN" sz="2000" u="sng" kern="0" dirty="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 and the electric refrigerator. </a:t>
            </a:r>
            <a:r>
              <a:rPr lang="en-US" altLang="zh-CN" sz="2000" kern="0" dirty="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 </a:t>
            </a:r>
          </a:p>
          <a:p>
            <a:pPr marL="342900" indent="-342900" eaLnBrk="1" fontAlgn="auto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arenR"/>
            </a:pPr>
            <a:r>
              <a:rPr lang="en-US" altLang="zh-CN" sz="2000" kern="0" dirty="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By 1950, we had </a:t>
            </a:r>
            <a:r>
              <a:rPr lang="en-US" altLang="zh-CN" sz="2000" u="sng" kern="0" dirty="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central heating everywhere.</a:t>
            </a:r>
            <a:r>
              <a:rPr lang="en-US" altLang="zh-CN" sz="2000" kern="0" dirty="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 </a:t>
            </a:r>
            <a:endParaRPr lang="zh-CN" altLang="zh-CN" sz="2000" kern="100" dirty="0">
              <a:solidFill>
                <a:srgbClr val="000000"/>
              </a:solidFill>
              <a:latin typeface="Calibri" panose="020F0502020204030204" pitchFamily="34" charset="0"/>
              <a:ea typeface="宋体" panose="02010600030101010101" pitchFamily="2" charset="-122"/>
              <a:cs typeface="Calibri" panose="020F0502020204030204" pitchFamily="34" charset="0"/>
            </a:endParaRPr>
          </a:p>
          <a:p>
            <a:pPr marL="342900" indent="-342900" eaLnBrk="1" fontAlgn="auto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arenR"/>
            </a:pPr>
            <a:r>
              <a:rPr lang="en-US" altLang="zh-CN" sz="2000" kern="0" dirty="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By 1929</a:t>
            </a:r>
            <a:r>
              <a:rPr lang="en-US" altLang="zh-CN" sz="2000" u="sng" kern="0" dirty="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, </a:t>
            </a:r>
            <a:r>
              <a:rPr lang="en-US" altLang="zh-CN" sz="2000" u="sng" kern="100" dirty="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the motor vehicle was ubiquitous //everywhere</a:t>
            </a:r>
            <a:r>
              <a:rPr lang="en-US" altLang="zh-CN" sz="2000" kern="100" dirty="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.</a:t>
            </a:r>
          </a:p>
          <a:p>
            <a:pPr marL="342900" indent="-342900" eaLnBrk="1" fontAlgn="auto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arenR"/>
            </a:pPr>
            <a:r>
              <a:rPr lang="en-US" altLang="zh-CN" sz="2000" kern="0" dirty="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30 years later, the ratio of motor vehicles to the number of households reached </a:t>
            </a:r>
            <a:r>
              <a:rPr lang="en-US" altLang="zh-CN" sz="2000" u="sng" kern="100" dirty="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90%</a:t>
            </a:r>
            <a:r>
              <a:rPr lang="en-US" altLang="zh-CN" sz="2000" kern="0" dirty="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. </a:t>
            </a:r>
            <a:endParaRPr lang="zh-CN" altLang="zh-CN" sz="2000" kern="100" dirty="0">
              <a:solidFill>
                <a:srgbClr val="000000"/>
              </a:solidFill>
              <a:latin typeface="Calibri" panose="020F0502020204030204" pitchFamily="34" charset="0"/>
              <a:ea typeface="宋体" panose="02010600030101010101" pitchFamily="2" charset="-122"/>
              <a:cs typeface="Calibri" panose="020F0502020204030204" pitchFamily="34" charset="0"/>
            </a:endParaRPr>
          </a:p>
          <a:p>
            <a:pPr marL="342900" indent="-342900" eaLnBrk="1" fontAlgn="auto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arenR"/>
            </a:pPr>
            <a:r>
              <a:rPr lang="en-US" altLang="zh-CN" sz="2000" kern="0" dirty="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By 1929, cities around the country </a:t>
            </a:r>
            <a:r>
              <a:rPr lang="en-US" altLang="zh-CN" sz="2000" u="sng" kern="0" dirty="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had underground water and sewer pipes</a:t>
            </a:r>
            <a:r>
              <a:rPr lang="en-US" altLang="zh-CN" sz="2000" kern="0" dirty="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.  </a:t>
            </a:r>
            <a:endParaRPr lang="zh-CN" altLang="zh-CN" sz="2000" kern="100" dirty="0">
              <a:solidFill>
                <a:srgbClr val="000000"/>
              </a:solidFill>
              <a:latin typeface="Calibri" panose="020F0502020204030204" pitchFamily="34" charset="0"/>
              <a:ea typeface="宋体" panose="02010600030101010101" pitchFamily="2" charset="-122"/>
              <a:cs typeface="Calibri" panose="020F0502020204030204" pitchFamily="34" charset="0"/>
            </a:endParaRPr>
          </a:p>
          <a:p>
            <a:pPr marL="342900" indent="-342900" eaLnBrk="1" fontAlgn="auto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arenR"/>
            </a:pPr>
            <a:r>
              <a:rPr lang="en-US" altLang="zh-CN" sz="2000" kern="0" dirty="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In the late 19th century, waterborne diseases </a:t>
            </a:r>
            <a:r>
              <a:rPr lang="en-US" altLang="zh-CN" sz="2000" u="sng" kern="100" dirty="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began to disappear</a:t>
            </a:r>
            <a:r>
              <a:rPr lang="en-US" altLang="zh-CN" sz="2000" kern="100" dirty="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.</a:t>
            </a:r>
            <a:endParaRPr lang="zh-CN" altLang="zh-CN" sz="2000" kern="100" dirty="0">
              <a:solidFill>
                <a:srgbClr val="000000"/>
              </a:solidFill>
              <a:latin typeface="Calibri" panose="020F0502020204030204" pitchFamily="34" charset="0"/>
              <a:ea typeface="宋体" panose="02010600030101010101" pitchFamily="2" charset="-122"/>
              <a:cs typeface="Calibri" panose="020F0502020204030204" pitchFamily="34" charset="0"/>
            </a:endParaRPr>
          </a:p>
          <a:p>
            <a:pPr marL="342900" indent="-342900" eaLnBrk="1" fontAlgn="auto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arenR"/>
            </a:pPr>
            <a:r>
              <a:rPr lang="en-US" altLang="zh-CN" sz="2000" kern="0" dirty="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In the first half of the 20th century, </a:t>
            </a:r>
            <a:r>
              <a:rPr lang="en-US" altLang="zh-CN" sz="2000" u="sng" kern="100" dirty="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life expectancy improved faster</a:t>
            </a:r>
            <a:r>
              <a:rPr lang="en-US" altLang="zh-CN" sz="2000" kern="0" dirty="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.</a:t>
            </a:r>
            <a:endParaRPr lang="zh-CN" altLang="zh-CN" sz="2000" kern="100" dirty="0">
              <a:solidFill>
                <a:srgbClr val="000000"/>
              </a:solidFill>
              <a:latin typeface="Calibri" panose="020F0502020204030204" pitchFamily="34" charset="0"/>
              <a:ea typeface="宋体" panose="02010600030101010101" pitchFamily="2" charset="-122"/>
              <a:cs typeface="Calibri" panose="020F0502020204030204" pitchFamily="34" charset="0"/>
            </a:endParaRPr>
          </a:p>
          <a:p>
            <a:pPr marL="342900" indent="-342900" algn="just" eaLnBrk="1" fontAlgn="auto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Font typeface="+mj-lt"/>
              <a:buAutoNum type="arabicParenR"/>
            </a:pPr>
            <a:r>
              <a:rPr lang="en-US" altLang="zh-CN" sz="2000" kern="0" dirty="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By 1960 telephone bills, bank statements were being produced </a:t>
            </a:r>
            <a:r>
              <a:rPr lang="en-US" altLang="zh-CN" sz="2000" kern="100" dirty="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by computers</a:t>
            </a:r>
            <a:r>
              <a:rPr lang="en-US" altLang="zh-CN" sz="2000" kern="0" dirty="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  <a:hlinkClick r:id="rId5"/>
              </a:rPr>
              <a:t>.</a:t>
            </a:r>
            <a:endParaRPr lang="en-US" altLang="zh-CN" sz="2000" kern="0" dirty="0">
              <a:solidFill>
                <a:srgbClr val="000000"/>
              </a:solidFill>
              <a:latin typeface="Calibri" panose="020F0502020204030204" pitchFamily="34" charset="0"/>
              <a:ea typeface="宋体" panose="02010600030101010101" pitchFamily="2" charset="-122"/>
              <a:cs typeface="Calibri" panose="020F0502020204030204" pitchFamily="34" charset="0"/>
            </a:endParaRPr>
          </a:p>
          <a:p>
            <a:pPr marL="342900" indent="-342900" algn="just" eaLnBrk="1" fontAlgn="auto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Font typeface="+mj-lt"/>
              <a:buAutoNum type="arabicParenR"/>
            </a:pPr>
            <a:r>
              <a:rPr lang="en-US" altLang="zh-CN" sz="2000" kern="0" dirty="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In 1970’s </a:t>
            </a:r>
            <a:r>
              <a:rPr lang="en-US" altLang="zh-CN" sz="2000" u="sng" kern="0" dirty="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earliest cellphones and personal computers</a:t>
            </a:r>
            <a:r>
              <a:rPr lang="en-US" altLang="zh-CN" sz="2000" kern="0" dirty="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 were invented.  </a:t>
            </a:r>
          </a:p>
          <a:p>
            <a:pPr marL="342900" indent="-342900" algn="just" eaLnBrk="1" fontAlgn="auto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Font typeface="+mj-lt"/>
              <a:buAutoNum type="arabicParenR"/>
            </a:pPr>
            <a:r>
              <a:rPr lang="en-US" altLang="zh-CN" sz="2000" kern="0" dirty="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In 1980’s we had </a:t>
            </a:r>
            <a:r>
              <a:rPr lang="en-US" altLang="zh-CN" sz="2000" u="sng" kern="0" dirty="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Bill Gates, DOS, ATM machines to replace bank tellers, bar code scanning</a:t>
            </a:r>
            <a:r>
              <a:rPr lang="en-US" altLang="zh-CN" sz="2000" kern="0" dirty="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.</a:t>
            </a:r>
          </a:p>
          <a:p>
            <a:pPr marL="342900" indent="-342900" algn="just" eaLnBrk="1" fontAlgn="auto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Font typeface="+mj-lt"/>
              <a:buAutoNum type="arabicParenR"/>
            </a:pPr>
            <a:r>
              <a:rPr lang="en-US" altLang="zh-CN" sz="2000" kern="100" dirty="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 In the 1990s, we had </a:t>
            </a:r>
            <a:r>
              <a:rPr lang="en-US" altLang="zh-CN" sz="2000" u="sng" kern="100" dirty="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the dotcom revolution and a temporary rise in productivity growth</a:t>
            </a:r>
            <a:r>
              <a:rPr lang="en-US" altLang="zh-CN" sz="2000" kern="100" dirty="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. </a:t>
            </a:r>
          </a:p>
        </p:txBody>
      </p:sp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xmlns="" id="{0E34A046-8C6C-45B1-AC19-25BC7E16A243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56970521"/>
      </p:ext>
    </p:extLst>
  </p:cSld>
  <p:clrMapOvr>
    <a:masterClrMapping/>
  </p:clrMapOvr>
  <p:transition advTm="13758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xmlns="" id="{D74BB220-A8B5-4219-B375-B50FCF6AD1D5}"/>
              </a:ext>
            </a:extLst>
          </p:cNvPr>
          <p:cNvSpPr txBox="1">
            <a:spLocks noChangeArrowheads="1"/>
          </p:cNvSpPr>
          <p:nvPr/>
        </p:nvSpPr>
        <p:spPr>
          <a:xfrm>
            <a:off x="19505" y="332785"/>
            <a:ext cx="8435100" cy="56197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defRPr/>
            </a:pPr>
            <a:r>
              <a:rPr lang="en-US" altLang="zh-CN" sz="3600" b="1" kern="0" dirty="0"/>
              <a:t>Unit 1  Listening practice</a:t>
            </a:r>
          </a:p>
        </p:txBody>
      </p:sp>
      <p:graphicFrame>
        <p:nvGraphicFramePr>
          <p:cNvPr id="5" name="Group 74">
            <a:extLst>
              <a:ext uri="{FF2B5EF4-FFF2-40B4-BE49-F238E27FC236}">
                <a16:creationId xmlns:a16="http://schemas.microsoft.com/office/drawing/2014/main" xmlns="" id="{70874EB1-9719-4B13-81D9-D063C87E929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70640864"/>
              </p:ext>
            </p:extLst>
          </p:nvPr>
        </p:nvGraphicFramePr>
        <p:xfrm>
          <a:off x="517071" y="2852960"/>
          <a:ext cx="8109858" cy="3539610"/>
        </p:xfrm>
        <a:graphic>
          <a:graphicData uri="http://schemas.openxmlformats.org/drawingml/2006/table">
            <a:tbl>
              <a:tblPr/>
              <a:tblGrid>
                <a:gridCol w="24122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69763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648045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Ranking</a:t>
                      </a:r>
                      <a:endParaRPr kumimoji="0" lang="en-US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68580" marR="68580" marT="34290" marB="3429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Reason/Contribution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68580" marR="68580" marT="34290" marB="3429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87865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Teddy Roosevelt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marL="68580" marR="68580" marT="34290" marB="3429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marL="68580" marR="68580" marT="34290" marB="3429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785935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Richard Nixon.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marL="68580" marR="68580" marT="34290" marB="3429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marL="68580" marR="68580" marT="34290" marB="3429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47241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Jimmy Carter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marL="68580" marR="68580" marT="34290" marB="3429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marL="68580" marR="68580" marT="34290" marB="3429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770524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Barack</a:t>
                      </a: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 </a:t>
                      </a:r>
                      <a:r>
                        <a:rPr kumimoji="0" lang="en-US" altLang="zh-CN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Obama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marL="68580" marR="68580" marT="34290" marB="3429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marL="68580" marR="68580" marT="34290" marB="3429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sp>
        <p:nvSpPr>
          <p:cNvPr id="6" name="文本框 5">
            <a:extLst>
              <a:ext uri="{FF2B5EF4-FFF2-40B4-BE49-F238E27FC236}">
                <a16:creationId xmlns:a16="http://schemas.microsoft.com/office/drawing/2014/main" xmlns="" id="{1BC5F756-1557-44A9-9501-46F2A0CEC762}"/>
              </a:ext>
            </a:extLst>
          </p:cNvPr>
          <p:cNvSpPr txBox="1"/>
          <p:nvPr/>
        </p:nvSpPr>
        <p:spPr>
          <a:xfrm>
            <a:off x="323705" y="1612250"/>
            <a:ext cx="76295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rgbClr val="540054"/>
                </a:solidFill>
              </a:rPr>
              <a:t>Task 14   Who was the greenest President? </a:t>
            </a:r>
            <a:endParaRPr lang="zh-CN" altLang="en-US" sz="2800" b="1" dirty="0">
              <a:solidFill>
                <a:srgbClr val="540054"/>
              </a:solidFill>
            </a:endParaRPr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xmlns="" id="{65DF9C16-5505-4038-8607-0F2824A6820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671850"/>
      </p:ext>
    </p:extLst>
  </p:cSld>
  <p:clrMapOvr>
    <a:masterClrMapping/>
  </p:clrMapOvr>
  <p:transition spd="slow" advTm="22408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xmlns="" id="{D74BB220-A8B5-4219-B375-B50FCF6AD1D5}"/>
              </a:ext>
            </a:extLst>
          </p:cNvPr>
          <p:cNvSpPr txBox="1">
            <a:spLocks noChangeArrowheads="1"/>
          </p:cNvSpPr>
          <p:nvPr/>
        </p:nvSpPr>
        <p:spPr>
          <a:xfrm>
            <a:off x="19505" y="332785"/>
            <a:ext cx="8435100" cy="56197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defRPr/>
            </a:pPr>
            <a:r>
              <a:rPr lang="en-US" altLang="zh-CN" sz="3600" b="1" kern="0" dirty="0"/>
              <a:t>Unit 1  Listening practice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xmlns="" id="{1BC5F756-1557-44A9-9501-46F2A0CEC762}"/>
              </a:ext>
            </a:extLst>
          </p:cNvPr>
          <p:cNvSpPr txBox="1"/>
          <p:nvPr/>
        </p:nvSpPr>
        <p:spPr>
          <a:xfrm>
            <a:off x="323705" y="1612250"/>
            <a:ext cx="76295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rgbClr val="540054"/>
                </a:solidFill>
              </a:rPr>
              <a:t>Task 14   Who was the greenest President? </a:t>
            </a:r>
            <a:endParaRPr lang="zh-CN" altLang="en-US" sz="2800" b="1" dirty="0">
              <a:solidFill>
                <a:srgbClr val="540054"/>
              </a:solidFill>
            </a:endParaRPr>
          </a:p>
        </p:txBody>
      </p:sp>
      <p:graphicFrame>
        <p:nvGraphicFramePr>
          <p:cNvPr id="7" name="Group 74">
            <a:extLst>
              <a:ext uri="{FF2B5EF4-FFF2-40B4-BE49-F238E27FC236}">
                <a16:creationId xmlns:a16="http://schemas.microsoft.com/office/drawing/2014/main" xmlns="" id="{455B505F-5F1E-4902-9E33-B6FD7C36A66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20677645"/>
              </p:ext>
            </p:extLst>
          </p:nvPr>
        </p:nvGraphicFramePr>
        <p:xfrm>
          <a:off x="354450" y="2348925"/>
          <a:ext cx="8435100" cy="4319926"/>
        </p:xfrm>
        <a:graphic>
          <a:graphicData uri="http://schemas.openxmlformats.org/drawingml/2006/table">
            <a:tbl>
              <a:tblPr/>
              <a:tblGrid>
                <a:gridCol w="1992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4423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76040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Ranking</a:t>
                      </a:r>
                      <a:endParaRPr kumimoji="0" lang="en-US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68580" marR="68580" marT="34290" marB="3429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Reason/Contribution</a:t>
                      </a:r>
                      <a:endParaRPr kumimoji="0" lang="en-US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68580" marR="68580" marT="34290" marB="3429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72981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Teddy Roosevelt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marL="68580" marR="68580" marT="34290" marB="3429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Idea of conservation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marL="68580" marR="68580" marT="34290" marB="3429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48032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Richard Nixon.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marL="68580" marR="68580" marT="34290" marB="3429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Legislation like the Clean Air and Clean Water Acts as well as the establishment of Environmental Protection Agency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marL="68580" marR="68580" marT="34290" marB="3429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26807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Jimmy Carter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marL="68580" marR="68580" marT="34290" marB="3429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Putting solar panels on the White House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marL="68580" marR="68580" marT="34290" marB="3429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848033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Barack</a:t>
                      </a: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 </a:t>
                      </a:r>
                      <a:r>
                        <a:rPr kumimoji="0" lang="en-US" altLang="zh-CN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Obama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marL="68580" marR="68580" marT="34290" marB="3429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Raising car fuel efficiency standards and making alternative energy projects a big part of the federal stimulus package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marL="68580" marR="68580" marT="34290" marB="3429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848033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Donald Trump</a:t>
                      </a:r>
                    </a:p>
                  </a:txBody>
                  <a:tcPr marL="68580" marR="68580" marT="34290" marB="3429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? ? ?</a:t>
                      </a:r>
                    </a:p>
                  </a:txBody>
                  <a:tcPr marL="68580" marR="68580" marT="34290" marB="3429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086216165"/>
                  </a:ext>
                </a:extLst>
              </a:tr>
            </a:tbl>
          </a:graphicData>
        </a:graphic>
      </p:graphicFrame>
      <p:pic>
        <p:nvPicPr>
          <p:cNvPr id="5" name="音频 4">
            <a:hlinkClick r:id="" action="ppaction://media"/>
            <a:extLst>
              <a:ext uri="{FF2B5EF4-FFF2-40B4-BE49-F238E27FC236}">
                <a16:creationId xmlns:a16="http://schemas.microsoft.com/office/drawing/2014/main" xmlns="" id="{2CE9A307-9035-4F64-8E2A-9EE3C6DEB4BF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07494634"/>
      </p:ext>
    </p:extLst>
  </p:cSld>
  <p:clrMapOvr>
    <a:masterClrMapping/>
  </p:clrMapOvr>
  <p:transition advTm="13876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A186FF81-6474-46AF-89F5-0B2F6B7794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709" y="1916895"/>
            <a:ext cx="8352582" cy="4219280"/>
          </a:xfrm>
        </p:spPr>
        <p:txBody>
          <a:bodyPr/>
          <a:lstStyle/>
          <a:p>
            <a:pPr marL="0" indent="0">
              <a:spcBef>
                <a:spcPts val="1200"/>
              </a:spcBef>
              <a:buNone/>
            </a:pPr>
            <a:r>
              <a:rPr lang="en-US" altLang="zh-CN" sz="3200" b="1" dirty="0">
                <a:solidFill>
                  <a:srgbClr val="54005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Topics for further study </a:t>
            </a:r>
          </a:p>
          <a:p>
            <a:pPr marL="514350" indent="-514350">
              <a:spcBef>
                <a:spcPts val="1200"/>
              </a:spcBef>
              <a:buAutoNum type="arabicPeriod"/>
            </a:pPr>
            <a:endParaRPr lang="en-US" altLang="zh-CN" sz="1050" dirty="0">
              <a:solidFill>
                <a:srgbClr val="54005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14350" indent="-514350">
              <a:spcBef>
                <a:spcPts val="2400"/>
              </a:spcBef>
              <a:buAutoNum type="arabicPeriod"/>
            </a:pPr>
            <a:r>
              <a:rPr lang="en-US" altLang="zh-CN" sz="2800" dirty="0">
                <a:solidFill>
                  <a:srgbClr val="54005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Latest development of FCVs.</a:t>
            </a:r>
          </a:p>
          <a:p>
            <a:pPr marL="514350" indent="-514350">
              <a:spcBef>
                <a:spcPts val="2400"/>
              </a:spcBef>
              <a:buAutoNum type="arabicPeriod"/>
            </a:pPr>
            <a:r>
              <a:rPr lang="en-US" altLang="zh-CN" sz="2800" dirty="0">
                <a:solidFill>
                  <a:srgbClr val="54005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Market of the entire New Energy Vehicles (NEVs) (electric vehicles, hybrid vehicles, fuel cell vehicles)</a:t>
            </a:r>
          </a:p>
          <a:p>
            <a:pPr marL="0" indent="0">
              <a:spcBef>
                <a:spcPts val="1200"/>
              </a:spcBef>
              <a:buNone/>
            </a:pPr>
            <a:endParaRPr lang="zh-CN" altLang="en-US" sz="2800" dirty="0">
              <a:solidFill>
                <a:srgbClr val="54005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xmlns="" id="{BB4B4EDA-199F-43D6-9420-08FB34B7A9C2}"/>
              </a:ext>
            </a:extLst>
          </p:cNvPr>
          <p:cNvSpPr txBox="1">
            <a:spLocks noChangeArrowheads="1"/>
          </p:cNvSpPr>
          <p:nvPr/>
        </p:nvSpPr>
        <p:spPr>
          <a:xfrm>
            <a:off x="19505" y="332785"/>
            <a:ext cx="8435100" cy="56197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defRPr/>
            </a:pPr>
            <a:r>
              <a:rPr lang="en-US" altLang="zh-CN" sz="3600" b="1" kern="0" dirty="0"/>
              <a:t>Unit 1   Text 1</a:t>
            </a:r>
          </a:p>
        </p:txBody>
      </p:sp>
      <p:pic>
        <p:nvPicPr>
          <p:cNvPr id="13" name="音频 12">
            <a:hlinkClick r:id="" action="ppaction://media"/>
            <a:extLst>
              <a:ext uri="{FF2B5EF4-FFF2-40B4-BE49-F238E27FC236}">
                <a16:creationId xmlns:a16="http://schemas.microsoft.com/office/drawing/2014/main" xmlns="" id="{52457363-BED1-4D79-8891-C703A0249059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24365800"/>
      </p:ext>
    </p:extLst>
  </p:cSld>
  <p:clrMapOvr>
    <a:masterClrMapping/>
  </p:clrMapOvr>
  <p:transition spd="slow" advTm="60808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  <p:bldLst>
      <p:bldP spid="3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A186FF81-6474-46AF-89F5-0B2F6B7794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709" y="1628875"/>
            <a:ext cx="8352582" cy="4219280"/>
          </a:xfrm>
        </p:spPr>
        <p:txBody>
          <a:bodyPr/>
          <a:lstStyle/>
          <a:p>
            <a:pPr marL="0" indent="0">
              <a:spcBef>
                <a:spcPts val="1200"/>
              </a:spcBef>
              <a:buNone/>
            </a:pPr>
            <a:endParaRPr lang="en-US" altLang="zh-CN" sz="2800" dirty="0">
              <a:solidFill>
                <a:srgbClr val="54005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1200"/>
              </a:spcBef>
              <a:buNone/>
            </a:pPr>
            <a:r>
              <a:rPr lang="en-US" altLang="zh-CN" sz="2800" dirty="0">
                <a:solidFill>
                  <a:srgbClr val="54005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Turn to your classmates or teacher for help if you have any questions about the text. </a:t>
            </a:r>
          </a:p>
          <a:p>
            <a:pPr>
              <a:spcBef>
                <a:spcPts val="1200"/>
              </a:spcBef>
            </a:pPr>
            <a:r>
              <a:rPr lang="en-US" altLang="zh-CN" sz="2800" dirty="0">
                <a:solidFill>
                  <a:srgbClr val="54005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Review the lesson.</a:t>
            </a:r>
          </a:p>
          <a:p>
            <a:pPr>
              <a:spcBef>
                <a:spcPts val="1200"/>
              </a:spcBef>
            </a:pPr>
            <a:r>
              <a:rPr lang="en-US" altLang="zh-CN" sz="2800" dirty="0">
                <a:solidFill>
                  <a:srgbClr val="54005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Complete the discussion and writing assignment on time. </a:t>
            </a:r>
          </a:p>
          <a:p>
            <a:pPr>
              <a:spcBef>
                <a:spcPts val="1200"/>
              </a:spcBef>
            </a:pPr>
            <a:r>
              <a:rPr lang="en-US" altLang="zh-CN" sz="2800" dirty="0">
                <a:solidFill>
                  <a:srgbClr val="54005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preview other texts. </a:t>
            </a:r>
            <a:endParaRPr lang="zh-CN" altLang="en-US" sz="2800" dirty="0">
              <a:solidFill>
                <a:srgbClr val="54005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xmlns="" id="{BB4B4EDA-199F-43D6-9420-08FB34B7A9C2}"/>
              </a:ext>
            </a:extLst>
          </p:cNvPr>
          <p:cNvSpPr txBox="1">
            <a:spLocks noChangeArrowheads="1"/>
          </p:cNvSpPr>
          <p:nvPr/>
        </p:nvSpPr>
        <p:spPr>
          <a:xfrm>
            <a:off x="19505" y="332785"/>
            <a:ext cx="8435100" cy="56197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defRPr/>
            </a:pPr>
            <a:r>
              <a:rPr lang="en-US" altLang="zh-CN" sz="3600" b="1" kern="0" dirty="0"/>
              <a:t>Unit 1   Text 1</a:t>
            </a:r>
          </a:p>
        </p:txBody>
      </p:sp>
      <p:pic>
        <p:nvPicPr>
          <p:cNvPr id="4" name="音频 3">
            <a:hlinkClick r:id="" action="ppaction://media"/>
            <a:extLst>
              <a:ext uri="{FF2B5EF4-FFF2-40B4-BE49-F238E27FC236}">
                <a16:creationId xmlns:a16="http://schemas.microsoft.com/office/drawing/2014/main" xmlns="" id="{AA8A85EA-3DB2-44E3-92B5-703D3E93E1D0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11976393"/>
      </p:ext>
    </p:extLst>
  </p:cSld>
  <p:clrMapOvr>
    <a:masterClrMapping/>
  </p:clrMapOvr>
  <p:transition spd="slow" advTm="1995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A34D16E2-5BD0-4CB1-997A-8972A4238E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515" y="1844889"/>
            <a:ext cx="9081800" cy="4876585"/>
          </a:xfrm>
        </p:spPr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…in a time frame expressed not in cold calendar years but in the very warm and human image of growing up… (Para.2)</a:t>
            </a:r>
          </a:p>
          <a:p>
            <a:pPr marL="0" indent="0">
              <a:lnSpc>
                <a:spcPct val="90000"/>
              </a:lnSpc>
              <a:spcBef>
                <a:spcPts val="1000"/>
              </a:spcBef>
              <a:buNone/>
            </a:pPr>
            <a:endParaRPr lang="en-US" altLang="zh-CN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…I was introduced to fuel cells in a more than passing way. (Para.3)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endParaRPr lang="en-US" altLang="zh-CN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The wide variety of fuel cells under development is to be expected in a fledgling industry populated by hundreds of private and scores of public companies. (Para. 10)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endParaRPr lang="en-US" altLang="zh-CN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90000"/>
              </a:lnSpc>
              <a:spcBef>
                <a:spcPts val="1000"/>
              </a:spcBef>
            </a:pPr>
            <a:endParaRPr lang="en-US" altLang="zh-CN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xmlns="" id="{5ACC74FD-89B3-4007-8ABC-21C05D3D0C66}"/>
              </a:ext>
            </a:extLst>
          </p:cNvPr>
          <p:cNvSpPr txBox="1">
            <a:spLocks noChangeArrowheads="1"/>
          </p:cNvSpPr>
          <p:nvPr/>
        </p:nvSpPr>
        <p:spPr>
          <a:xfrm>
            <a:off x="19505" y="332785"/>
            <a:ext cx="8435100" cy="56197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defRPr/>
            </a:pPr>
            <a:r>
              <a:rPr lang="en-US" altLang="zh-CN" sz="3200" b="1" kern="0" dirty="0"/>
              <a:t>Text I  Fuel Cell – difficult sentences </a:t>
            </a: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xmlns="" id="{13BA984C-2A64-4E82-98AB-C268EA18E1D1}"/>
              </a:ext>
            </a:extLst>
          </p:cNvPr>
          <p:cNvCxnSpPr>
            <a:cxnSpLocks/>
          </p:cNvCxnSpPr>
          <p:nvPr/>
        </p:nvCxnSpPr>
        <p:spPr>
          <a:xfrm>
            <a:off x="2123830" y="2708950"/>
            <a:ext cx="554438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xmlns="" id="{FB035E19-4B58-40D6-80F7-A5135FB2DA2F}"/>
              </a:ext>
            </a:extLst>
          </p:cNvPr>
          <p:cNvCxnSpPr>
            <a:cxnSpLocks/>
          </p:cNvCxnSpPr>
          <p:nvPr/>
        </p:nvCxnSpPr>
        <p:spPr>
          <a:xfrm>
            <a:off x="5089523" y="2276920"/>
            <a:ext cx="315473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xmlns="" id="{E758ABBA-8658-47A5-AF98-D70BE7285ED7}"/>
              </a:ext>
            </a:extLst>
          </p:cNvPr>
          <p:cNvCxnSpPr>
            <a:cxnSpLocks/>
          </p:cNvCxnSpPr>
          <p:nvPr/>
        </p:nvCxnSpPr>
        <p:spPr>
          <a:xfrm>
            <a:off x="395710" y="5445140"/>
            <a:ext cx="842458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xmlns="" id="{1527BE5D-5C08-4E9B-89C7-17B6B6C636F1}"/>
              </a:ext>
            </a:extLst>
          </p:cNvPr>
          <p:cNvCxnSpPr>
            <a:cxnSpLocks/>
          </p:cNvCxnSpPr>
          <p:nvPr/>
        </p:nvCxnSpPr>
        <p:spPr>
          <a:xfrm>
            <a:off x="395710" y="5877170"/>
            <a:ext cx="460832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xmlns="" id="{099C7A8A-5AF6-4DEC-B283-8AA4BE9BE514}"/>
              </a:ext>
            </a:extLst>
          </p:cNvPr>
          <p:cNvCxnSpPr>
            <a:cxnSpLocks/>
          </p:cNvCxnSpPr>
          <p:nvPr/>
        </p:nvCxnSpPr>
        <p:spPr>
          <a:xfrm>
            <a:off x="4885190" y="4149050"/>
            <a:ext cx="393510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音频 10">
            <a:hlinkClick r:id="" action="ppaction://media"/>
            <a:extLst>
              <a:ext uri="{FF2B5EF4-FFF2-40B4-BE49-F238E27FC236}">
                <a16:creationId xmlns:a16="http://schemas.microsoft.com/office/drawing/2014/main" xmlns="" id="{C76EA6D6-FBC5-41D9-85D8-D0E9C43BA617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9379045"/>
      </p:ext>
    </p:extLst>
  </p:cSld>
  <p:clrMapOvr>
    <a:masterClrMapping/>
  </p:clrMapOvr>
  <p:transition advTm="181289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C4F46566-5EF5-429C-9A35-E761BDCDA1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xmlns="" id="{BCFF2DAD-ED8E-4634-B070-5777F49B874E}"/>
              </a:ext>
            </a:extLst>
          </p:cNvPr>
          <p:cNvSpPr/>
          <p:nvPr/>
        </p:nvSpPr>
        <p:spPr>
          <a:xfrm>
            <a:off x="2428628" y="2967335"/>
            <a:ext cx="4286751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6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Thank you!</a:t>
            </a:r>
            <a:endParaRPr lang="zh-CN" altLang="en-US" sz="60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xmlns="" id="{B1AC6F49-9447-4F23-B84C-A518FF7D5E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" name="内容占位符 3">
            <a:extLst>
              <a:ext uri="{FF2B5EF4-FFF2-40B4-BE49-F238E27FC236}">
                <a16:creationId xmlns:a16="http://schemas.microsoft.com/office/drawing/2014/main" xmlns="" id="{BE9F8377-CA61-4058-81E8-5BB02CFC7F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60769">
            <a:off x="6615991" y="4581080"/>
            <a:ext cx="2132300" cy="208017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" name="音频 8">
            <a:hlinkClick r:id="" action="ppaction://media"/>
            <a:extLst>
              <a:ext uri="{FF2B5EF4-FFF2-40B4-BE49-F238E27FC236}">
                <a16:creationId xmlns:a16="http://schemas.microsoft.com/office/drawing/2014/main" xmlns="" id="{9CDF5EE6-7CF9-4A00-B49B-DD06066F5D8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15758"/>
      </p:ext>
    </p:extLst>
  </p:cSld>
  <p:clrMapOvr>
    <a:masterClrMapping/>
  </p:clrMapOvr>
  <p:transition advTm="6654">
    <p:circl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A34D16E2-5BD0-4CB1-997A-8972A4238E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55" y="1556871"/>
            <a:ext cx="8858200" cy="3600250"/>
          </a:xfrm>
        </p:spPr>
        <p:txBody>
          <a:bodyPr/>
          <a:lstStyle/>
          <a:p>
            <a:r>
              <a:rPr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He was excited about the position and the possibilities, but he became disillusioned when he found that the research-and-development funding system expected results much more quickly than the 20-year gestation period required for new energy systems. </a:t>
            </a:r>
            <a:r>
              <a:rPr lang="zh-CN" alt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（</a:t>
            </a:r>
            <a:r>
              <a:rPr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Para. 10)</a:t>
            </a:r>
          </a:p>
          <a:p>
            <a:pPr marL="0" indent="0">
              <a:buNone/>
            </a:pPr>
            <a:endParaRPr lang="en-US" altLang="zh-CN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And roll out was literally what it did.  (Para.15)</a:t>
            </a:r>
          </a:p>
          <a:p>
            <a:endParaRPr lang="en-US" altLang="zh-CN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xmlns="" id="{5ACC74FD-89B3-4007-8ABC-21C05D3D0C66}"/>
              </a:ext>
            </a:extLst>
          </p:cNvPr>
          <p:cNvSpPr txBox="1">
            <a:spLocks noChangeArrowheads="1"/>
          </p:cNvSpPr>
          <p:nvPr/>
        </p:nvSpPr>
        <p:spPr>
          <a:xfrm>
            <a:off x="19505" y="332785"/>
            <a:ext cx="8435100" cy="56197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defRPr/>
            </a:pPr>
            <a:r>
              <a:rPr lang="en-US" altLang="zh-CN" sz="3200" b="1" kern="0" dirty="0"/>
              <a:t>Text I  Fuel Cell – difficult sentences </a:t>
            </a: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xmlns="" id="{B34C3E7B-B739-4290-90D6-72072B82A520}"/>
              </a:ext>
            </a:extLst>
          </p:cNvPr>
          <p:cNvCxnSpPr>
            <a:cxnSpLocks/>
          </p:cNvCxnSpPr>
          <p:nvPr/>
        </p:nvCxnSpPr>
        <p:spPr>
          <a:xfrm>
            <a:off x="6726485" y="2060905"/>
            <a:ext cx="172812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xmlns="" id="{AD454E2E-BC0D-4185-96DF-08EF0C57A7E2}"/>
              </a:ext>
            </a:extLst>
          </p:cNvPr>
          <p:cNvCxnSpPr>
            <a:cxnSpLocks/>
          </p:cNvCxnSpPr>
          <p:nvPr/>
        </p:nvCxnSpPr>
        <p:spPr>
          <a:xfrm>
            <a:off x="1403780" y="2492935"/>
            <a:ext cx="316822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xmlns="" id="{63129028-4C5F-408C-B9CD-20F6EFA0C18C}"/>
              </a:ext>
            </a:extLst>
          </p:cNvPr>
          <p:cNvCxnSpPr>
            <a:cxnSpLocks/>
          </p:cNvCxnSpPr>
          <p:nvPr/>
        </p:nvCxnSpPr>
        <p:spPr>
          <a:xfrm>
            <a:off x="1115760" y="4797095"/>
            <a:ext cx="108007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xmlns="" id="{C8DB2EC6-74B8-4998-B55C-06201F411468}"/>
              </a:ext>
            </a:extLst>
          </p:cNvPr>
          <p:cNvCxnSpPr>
            <a:cxnSpLocks/>
          </p:cNvCxnSpPr>
          <p:nvPr/>
        </p:nvCxnSpPr>
        <p:spPr>
          <a:xfrm>
            <a:off x="2843880" y="4797095"/>
            <a:ext cx="108007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>
            <a:extLst>
              <a:ext uri="{FF2B5EF4-FFF2-40B4-BE49-F238E27FC236}">
                <a16:creationId xmlns:a16="http://schemas.microsoft.com/office/drawing/2014/main" xmlns="" id="{23B42EF4-B095-463D-9AA4-16E63D6AB7AE}"/>
              </a:ext>
            </a:extLst>
          </p:cNvPr>
          <p:cNvSpPr/>
          <p:nvPr/>
        </p:nvSpPr>
        <p:spPr>
          <a:xfrm>
            <a:off x="382140" y="5416648"/>
            <a:ext cx="8379720" cy="89255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CN" sz="2600" b="1" dirty="0">
                <a:latin typeface="Calibri" panose="020F0502020204030204" pitchFamily="34" charset="0"/>
                <a:cs typeface="Calibri" panose="020F0502020204030204" pitchFamily="34" charset="0"/>
              </a:rPr>
              <a:t>Write down the sentences that you find hard to understand and discuss with your classmates and teacher.</a:t>
            </a:r>
          </a:p>
        </p:txBody>
      </p:sp>
      <p:pic>
        <p:nvPicPr>
          <p:cNvPr id="9" name="音频 8">
            <a:hlinkClick r:id="" action="ppaction://media"/>
            <a:extLst>
              <a:ext uri="{FF2B5EF4-FFF2-40B4-BE49-F238E27FC236}">
                <a16:creationId xmlns:a16="http://schemas.microsoft.com/office/drawing/2014/main" xmlns="" id="{B514AB80-C36F-416D-B8C7-DB58D3933C81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82524877"/>
      </p:ext>
    </p:extLst>
  </p:cSld>
  <p:clrMapOvr>
    <a:masterClrMapping/>
  </p:clrMapOvr>
  <p:transition spd="med" advTm="90845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  <p:bldLst>
      <p:bldP spid="3" grpId="0" uiExpand="1" build="p"/>
      <p:bldP spid="1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>
            <a:extLst>
              <a:ext uri="{FF2B5EF4-FFF2-40B4-BE49-F238E27FC236}">
                <a16:creationId xmlns:a16="http://schemas.microsoft.com/office/drawing/2014/main" xmlns="" id="{DB3101CE-682F-4BB3-ABFB-4411875C17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96845"/>
            <a:ext cx="9144000" cy="5400375"/>
          </a:xfrm>
        </p:spPr>
        <p:txBody>
          <a:bodyPr/>
          <a:lstStyle/>
          <a:p>
            <a:pPr marL="0" indent="454660">
              <a:spcBef>
                <a:spcPts val="0"/>
              </a:spcBef>
              <a:buNone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In order to 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1)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_____and 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2)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_______, President George W. Bush proposed in 2003 spending $1.2 billion 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3)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______ and asserted that this would 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4)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_____.</a:t>
            </a:r>
          </a:p>
          <a:p>
            <a:pPr marL="0" indent="454660">
              <a:spcBef>
                <a:spcPts val="0"/>
              </a:spcBef>
              <a:buNone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In spite of their boost development at the the beginning of the 19th century,  because of 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5)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_______  electrical cars were still forced into hibernation until 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6)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_______ reawakened interest in a nonpolluting alternative to IC engine vehicles.  </a:t>
            </a:r>
          </a:p>
          <a:p>
            <a:pPr marL="0" indent="454660">
              <a:spcBef>
                <a:spcPts val="0"/>
              </a:spcBef>
              <a:buNone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Theoretically, a simple reaction of hydrogen and oxygen without any pollution promises a bright future for fuel cell vehicles if the problems of 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7)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____, 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8)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___,  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9)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____ and 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10)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____ could be solved. </a:t>
            </a:r>
          </a:p>
          <a:p>
            <a:pPr marL="0" indent="454660">
              <a:spcBef>
                <a:spcPts val="0"/>
              </a:spcBef>
              <a:buNone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Present fuel cells adopt different materials for electrolytes and the most promising is proton-exchange membrane cell in which hydrogen is 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11)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____, and ultimately changes into 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12)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_______. However, the catalysts used for the reaction is too expensive for commercial production.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xmlns="" id="{5E642995-8B4E-4237-B988-3B37FFFE271E}"/>
              </a:ext>
            </a:extLst>
          </p:cNvPr>
          <p:cNvSpPr txBox="1">
            <a:spLocks noChangeArrowheads="1"/>
          </p:cNvSpPr>
          <p:nvPr/>
        </p:nvSpPr>
        <p:spPr>
          <a:xfrm>
            <a:off x="19505" y="332785"/>
            <a:ext cx="8435100" cy="56197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defRPr/>
            </a:pPr>
            <a:r>
              <a:rPr lang="en-US" altLang="zh-CN" sz="3200" b="1" kern="0" dirty="0"/>
              <a:t>Text I  Fuel Cell – words and expressions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xmlns="" id="{41083E73-FBDC-4745-AD24-70E06BB04E2B}"/>
              </a:ext>
            </a:extLst>
          </p:cNvPr>
          <p:cNvSpPr/>
          <p:nvPr/>
        </p:nvSpPr>
        <p:spPr>
          <a:xfrm>
            <a:off x="-4138" y="1180870"/>
            <a:ext cx="9152275" cy="566115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xmlns="" id="{C0EDA921-FFB4-4774-8452-A3F9214554FA}"/>
              </a:ext>
            </a:extLst>
          </p:cNvPr>
          <p:cNvSpPr txBox="1"/>
          <p:nvPr/>
        </p:nvSpPr>
        <p:spPr>
          <a:xfrm>
            <a:off x="0" y="2655698"/>
            <a:ext cx="9124495" cy="248266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3600" b="1" dirty="0"/>
              <a:t>Fill in the blanks </a:t>
            </a:r>
          </a:p>
          <a:p>
            <a:pPr algn="ctr">
              <a:lnSpc>
                <a:spcPct val="150000"/>
              </a:lnSpc>
            </a:pPr>
            <a:r>
              <a:rPr lang="en-US" altLang="zh-CN" sz="3600" b="1" dirty="0"/>
              <a:t>with the words and expressions </a:t>
            </a:r>
          </a:p>
          <a:p>
            <a:pPr algn="ctr">
              <a:lnSpc>
                <a:spcPct val="150000"/>
              </a:lnSpc>
            </a:pPr>
            <a:r>
              <a:rPr lang="en-US" altLang="zh-CN" sz="3600" b="1" dirty="0"/>
              <a:t>from the text. </a:t>
            </a:r>
            <a:endParaRPr lang="zh-CN" altLang="en-US" sz="3600" b="1" dirty="0"/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xmlns="" id="{122019FA-02A3-4A5F-9E8C-55CDA502E4DC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58577186"/>
      </p:ext>
    </p:extLst>
  </p:cSld>
  <p:clrMapOvr>
    <a:masterClrMapping/>
  </p:clrMapOvr>
  <p:transition spd="slow" advTm="30175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7" grpId="0" animBg="1"/>
      <p:bldP spid="6" grpId="0" animBg="1"/>
      <p:bldP spid="6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xmlns="" id="{42CCBA51-42DE-40A2-B681-119829E4C7CC}"/>
              </a:ext>
            </a:extLst>
          </p:cNvPr>
          <p:cNvSpPr txBox="1">
            <a:spLocks noChangeArrowheads="1"/>
          </p:cNvSpPr>
          <p:nvPr/>
        </p:nvSpPr>
        <p:spPr>
          <a:xfrm>
            <a:off x="19505" y="332785"/>
            <a:ext cx="8435100" cy="56197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defRPr/>
            </a:pPr>
            <a:r>
              <a:rPr lang="en-US" altLang="zh-CN" sz="3200" b="1" kern="0" dirty="0"/>
              <a:t>Text I  Fuel Cell – words and expressions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xmlns="" id="{D85AEC51-2205-48C4-AE11-AABE850F0C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5005" y="1247775"/>
            <a:ext cx="8435100" cy="5421450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altLang="zh-CN" sz="2400" dirty="0"/>
              <a:t>promote energy independence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sz="2400" dirty="0"/>
              <a:t>dramatically improve the environment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sz="2400" dirty="0"/>
              <a:t>on research into hydrogen-powered automobiles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sz="2400" dirty="0"/>
              <a:t>open up ways to protect the environment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sz="2400" dirty="0"/>
              <a:t>their high prices and less energy density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sz="2400" dirty="0"/>
              <a:t>environmental and energy crises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sz="2400" dirty="0"/>
              <a:t>extraction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sz="2400" dirty="0"/>
              <a:t>cost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sz="2400" dirty="0"/>
              <a:t>infrastructure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sz="2400" dirty="0"/>
              <a:t>storage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sz="2400" dirty="0"/>
              <a:t>introduced and decomposed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sz="2400" dirty="0"/>
              <a:t>water</a:t>
            </a:r>
          </a:p>
          <a:p>
            <a:pPr marL="457200" indent="-457200">
              <a:buFont typeface="+mj-lt"/>
              <a:buAutoNum type="arabicPeriod"/>
            </a:pPr>
            <a:endParaRPr lang="en-US" altLang="zh-CN" sz="2400" dirty="0"/>
          </a:p>
          <a:p>
            <a:pPr marL="457200" indent="-457200">
              <a:buFont typeface="+mj-lt"/>
              <a:buAutoNum type="arabicPeriod"/>
            </a:pPr>
            <a:endParaRPr lang="en-US" altLang="zh-CN" sz="2000" dirty="0"/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xmlns="" id="{17E338CC-75F4-4C6D-8E4E-8557B38F02B2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18118874"/>
      </p:ext>
    </p:extLst>
  </p:cSld>
  <p:clrMapOvr>
    <a:masterClrMapping/>
  </p:clrMapOvr>
  <p:transition spd="med" advTm="15409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500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4" dur="500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7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2E0B1A21-BF30-43FC-8ABF-983D4C0999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6040" y="1196844"/>
            <a:ext cx="4236260" cy="5661155"/>
          </a:xfr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spcBef>
                <a:spcPts val="290"/>
              </a:spcBef>
            </a:pPr>
            <a:r>
              <a:rPr lang="en-US" altLang="zh-CN" sz="2400" b="1" dirty="0">
                <a:latin typeface="Calibri" panose="020F0502020204030204" pitchFamily="34" charset="0"/>
                <a:cs typeface="Calibri" panose="020F0502020204030204" pitchFamily="34" charset="0"/>
              </a:rPr>
              <a:t>allude to</a:t>
            </a:r>
          </a:p>
          <a:p>
            <a:pPr>
              <a:spcBef>
                <a:spcPts val="290"/>
              </a:spcBef>
            </a:pPr>
            <a:r>
              <a:rPr lang="en-US" altLang="zh-CN" sz="2400" b="1" dirty="0">
                <a:latin typeface="Calibri" panose="020F0502020204030204" pitchFamily="34" charset="0"/>
                <a:cs typeface="Calibri" panose="020F0502020204030204" pitchFamily="34" charset="0"/>
              </a:rPr>
              <a:t>exhaust fume</a:t>
            </a:r>
          </a:p>
          <a:p>
            <a:pPr>
              <a:spcBef>
                <a:spcPts val="290"/>
              </a:spcBef>
            </a:pPr>
            <a:r>
              <a:rPr lang="en-US" altLang="zh-CN" sz="2400" b="1" dirty="0">
                <a:latin typeface="Calibri" panose="020F0502020204030204" pitchFamily="34" charset="0"/>
                <a:cs typeface="Calibri" panose="020F0502020204030204" pitchFamily="34" charset="0"/>
              </a:rPr>
              <a:t>open up ways to do...</a:t>
            </a:r>
          </a:p>
          <a:p>
            <a:pPr>
              <a:spcBef>
                <a:spcPts val="290"/>
              </a:spcBef>
            </a:pPr>
            <a:r>
              <a:rPr lang="en-US" altLang="zh-CN" sz="2400" b="1" dirty="0">
                <a:latin typeface="Calibri" panose="020F0502020204030204" pitchFamily="34" charset="0"/>
                <a:cs typeface="Calibri" panose="020F0502020204030204" pitchFamily="34" charset="0"/>
              </a:rPr>
              <a:t>forge ahead full speed </a:t>
            </a:r>
          </a:p>
          <a:p>
            <a:pPr>
              <a:spcBef>
                <a:spcPts val="290"/>
              </a:spcBef>
            </a:pPr>
            <a:r>
              <a:rPr lang="en-US" altLang="zh-CN" sz="2400" b="1" dirty="0">
                <a:latin typeface="Calibri" panose="020F0502020204030204" pitchFamily="34" charset="0"/>
                <a:cs typeface="Calibri" panose="020F0502020204030204" pitchFamily="34" charset="0"/>
              </a:rPr>
              <a:t>know next to nothing</a:t>
            </a:r>
          </a:p>
          <a:p>
            <a:pPr>
              <a:spcBef>
                <a:spcPts val="290"/>
              </a:spcBef>
            </a:pPr>
            <a:r>
              <a:rPr lang="en-US" altLang="zh-CN" sz="2400" b="1" dirty="0">
                <a:latin typeface="Calibri" panose="020F0502020204030204" pitchFamily="34" charset="0"/>
                <a:cs typeface="Calibri" panose="020F0502020204030204" pitchFamily="34" charset="0"/>
              </a:rPr>
              <a:t>zero-emission vehicles</a:t>
            </a:r>
          </a:p>
          <a:p>
            <a:pPr>
              <a:spcBef>
                <a:spcPts val="290"/>
              </a:spcBef>
            </a:pPr>
            <a:r>
              <a:rPr lang="en-US" altLang="zh-CN" sz="2400" b="1" dirty="0">
                <a:latin typeface="Calibri" panose="020F0502020204030204" pitchFamily="34" charset="0"/>
                <a:cs typeface="Calibri" panose="020F0502020204030204" pitchFamily="34" charset="0"/>
              </a:rPr>
              <a:t>fledging industry</a:t>
            </a:r>
          </a:p>
          <a:p>
            <a:pPr>
              <a:spcBef>
                <a:spcPts val="290"/>
              </a:spcBef>
            </a:pPr>
            <a:r>
              <a:rPr lang="en-US" altLang="zh-CN" sz="2400" b="1" dirty="0">
                <a:latin typeface="Calibri" panose="020F0502020204030204" pitchFamily="34" charset="0"/>
                <a:cs typeface="Calibri" panose="020F0502020204030204" pitchFamily="34" charset="0"/>
              </a:rPr>
              <a:t>gestation period </a:t>
            </a:r>
          </a:p>
          <a:p>
            <a:pPr>
              <a:spcBef>
                <a:spcPts val="290"/>
              </a:spcBef>
            </a:pPr>
            <a:r>
              <a:rPr lang="en-US" altLang="zh-CN" sz="2400" b="1" dirty="0">
                <a:latin typeface="Calibri" panose="020F0502020204030204" pitchFamily="34" charset="0"/>
                <a:cs typeface="Calibri" panose="020F0502020204030204" pitchFamily="34" charset="0"/>
              </a:rPr>
              <a:t>pay a premium</a:t>
            </a:r>
          </a:p>
          <a:p>
            <a:pPr>
              <a:spcBef>
                <a:spcPts val="290"/>
              </a:spcBef>
            </a:pPr>
            <a:r>
              <a:rPr lang="en-US" altLang="zh-CN" sz="2400" b="1" dirty="0">
                <a:latin typeface="Calibri" panose="020F0502020204030204" pitchFamily="34" charset="0"/>
                <a:cs typeface="Calibri" panose="020F0502020204030204" pitchFamily="34" charset="0"/>
              </a:rPr>
              <a:t>strike out on one’s own</a:t>
            </a:r>
          </a:p>
          <a:p>
            <a:pPr>
              <a:spcBef>
                <a:spcPts val="290"/>
              </a:spcBef>
            </a:pPr>
            <a:r>
              <a:rPr lang="en-US" altLang="zh-CN" sz="2400" b="1" dirty="0">
                <a:latin typeface="Calibri" panose="020F0502020204030204" pitchFamily="34" charset="0"/>
                <a:cs typeface="Calibri" panose="020F0502020204030204" pitchFamily="34" charset="0"/>
              </a:rPr>
              <a:t>unprecedented level</a:t>
            </a:r>
          </a:p>
          <a:p>
            <a:pPr>
              <a:spcBef>
                <a:spcPts val="290"/>
              </a:spcBef>
            </a:pPr>
            <a:r>
              <a:rPr lang="en-US" altLang="zh-CN" sz="2400" b="1" dirty="0">
                <a:latin typeface="Calibri" panose="020F0502020204030204" pitchFamily="34" charset="0"/>
                <a:cs typeface="Calibri" panose="020F0502020204030204" pitchFamily="34" charset="0"/>
              </a:rPr>
              <a:t>alternative energy system</a:t>
            </a:r>
          </a:p>
          <a:p>
            <a:pPr>
              <a:spcBef>
                <a:spcPts val="290"/>
              </a:spcBef>
            </a:pPr>
            <a:r>
              <a:rPr lang="en-US" altLang="zh-CN" sz="2400" b="1" dirty="0">
                <a:latin typeface="Calibri" panose="020F0502020204030204" pitchFamily="34" charset="0"/>
                <a:cs typeface="Calibri" panose="020F0502020204030204" pitchFamily="34" charset="0"/>
              </a:rPr>
              <a:t>carbon dioxide emissions</a:t>
            </a:r>
          </a:p>
          <a:p>
            <a:pPr>
              <a:spcBef>
                <a:spcPts val="290"/>
              </a:spcBef>
            </a:pPr>
            <a:r>
              <a:rPr lang="en-US" altLang="zh-CN" sz="2400" b="1" dirty="0">
                <a:latin typeface="Calibri" panose="020F0502020204030204" pitchFamily="34" charset="0"/>
                <a:cs typeface="Calibri" panose="020F0502020204030204" pitchFamily="34" charset="0"/>
              </a:rPr>
              <a:t>exploit the advantages of … </a:t>
            </a:r>
            <a:endParaRPr lang="zh-CN" alt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xmlns="" id="{42CCBA51-42DE-40A2-B681-119829E4C7CC}"/>
              </a:ext>
            </a:extLst>
          </p:cNvPr>
          <p:cNvSpPr txBox="1">
            <a:spLocks noChangeArrowheads="1"/>
          </p:cNvSpPr>
          <p:nvPr/>
        </p:nvSpPr>
        <p:spPr>
          <a:xfrm>
            <a:off x="19505" y="332785"/>
            <a:ext cx="8435100" cy="56197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defRPr/>
            </a:pPr>
            <a:r>
              <a:rPr lang="en-US" altLang="zh-CN" sz="3200" b="1" kern="0" dirty="0"/>
              <a:t>Text I  Fuel Cell – words and expressions</a:t>
            </a:r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xmlns="" id="{C1DC6F4B-E322-4B61-A6E0-F4442D105805}"/>
              </a:ext>
            </a:extLst>
          </p:cNvPr>
          <p:cNvSpPr txBox="1">
            <a:spLocks/>
          </p:cNvSpPr>
          <p:nvPr/>
        </p:nvSpPr>
        <p:spPr>
          <a:xfrm>
            <a:off x="251700" y="1196845"/>
            <a:ext cx="3960275" cy="5661154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rgbClr val="000000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rgbClr val="000000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rgbClr val="000000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0000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0000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0000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0000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0000"/>
                </a:solidFill>
                <a:latin typeface="+mn-lt"/>
                <a:ea typeface="+mn-ea"/>
              </a:defRPr>
            </a:lvl9pPr>
          </a:lstStyle>
          <a:p>
            <a:pPr>
              <a:spcBef>
                <a:spcPts val="500"/>
              </a:spcBef>
            </a:pPr>
            <a:r>
              <a:rPr lang="zh-CN" altLang="en-US" sz="2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暗示</a:t>
            </a:r>
            <a:endParaRPr lang="en-US" altLang="zh-CN" sz="2200" kern="0" dirty="0"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</a:endParaRPr>
          </a:p>
          <a:p>
            <a:pPr>
              <a:spcBef>
                <a:spcPts val="500"/>
              </a:spcBef>
            </a:pPr>
            <a:r>
              <a:rPr lang="zh-CN" altLang="en-US" sz="2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废气；尾气</a:t>
            </a:r>
            <a:endParaRPr lang="en-US" altLang="zh-CN" sz="2200" kern="0" dirty="0"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</a:endParaRPr>
          </a:p>
          <a:p>
            <a:pPr>
              <a:spcBef>
                <a:spcPts val="500"/>
              </a:spcBef>
            </a:pPr>
            <a:r>
              <a:rPr lang="zh-CN" altLang="en-US" sz="2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为</a:t>
            </a:r>
            <a:r>
              <a:rPr lang="en-US" altLang="zh-CN" sz="2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…</a:t>
            </a:r>
            <a:r>
              <a:rPr lang="zh-CN" altLang="en-US" sz="2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开辟道路</a:t>
            </a:r>
            <a:endParaRPr lang="en-US" altLang="zh-CN" sz="2200" kern="0" dirty="0"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</a:endParaRPr>
          </a:p>
          <a:p>
            <a:pPr>
              <a:spcBef>
                <a:spcPts val="500"/>
              </a:spcBef>
            </a:pPr>
            <a:r>
              <a:rPr lang="zh-CN" altLang="en-US" sz="2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全速发展</a:t>
            </a:r>
            <a:endParaRPr lang="en-US" altLang="zh-CN" sz="2200" kern="0" dirty="0"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</a:endParaRPr>
          </a:p>
          <a:p>
            <a:pPr>
              <a:spcBef>
                <a:spcPts val="500"/>
              </a:spcBef>
            </a:pPr>
            <a:r>
              <a:rPr lang="zh-CN" altLang="en-US" sz="2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几乎一无所知</a:t>
            </a:r>
            <a:endParaRPr lang="en-US" altLang="zh-CN" sz="2200" kern="0" dirty="0"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</a:endParaRPr>
          </a:p>
          <a:p>
            <a:pPr>
              <a:spcBef>
                <a:spcPts val="500"/>
              </a:spcBef>
            </a:pPr>
            <a:r>
              <a:rPr lang="zh-CN" altLang="en-US" sz="2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零排放汽车</a:t>
            </a:r>
            <a:endParaRPr lang="en-US" altLang="zh-CN" sz="2200" kern="0" dirty="0"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</a:endParaRPr>
          </a:p>
          <a:p>
            <a:pPr>
              <a:spcBef>
                <a:spcPts val="500"/>
              </a:spcBef>
            </a:pPr>
            <a:r>
              <a:rPr lang="zh-CN" altLang="en-US" sz="2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新兴工业</a:t>
            </a:r>
            <a:endParaRPr lang="en-US" altLang="zh-CN" sz="2200" kern="0" dirty="0"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</a:endParaRPr>
          </a:p>
          <a:p>
            <a:pPr>
              <a:spcBef>
                <a:spcPts val="500"/>
              </a:spcBef>
            </a:pPr>
            <a:r>
              <a:rPr lang="zh-CN" altLang="en-US" sz="2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酝酿阶段</a:t>
            </a:r>
            <a:endParaRPr lang="en-US" altLang="zh-CN" sz="2200" kern="0" dirty="0"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</a:endParaRPr>
          </a:p>
          <a:p>
            <a:pPr>
              <a:spcBef>
                <a:spcPts val="500"/>
              </a:spcBef>
            </a:pPr>
            <a:r>
              <a:rPr lang="zh-CN" altLang="en-US" sz="2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出高价</a:t>
            </a:r>
            <a:endParaRPr lang="en-US" altLang="zh-CN" sz="2200" kern="0" dirty="0"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</a:endParaRPr>
          </a:p>
          <a:p>
            <a:pPr>
              <a:spcBef>
                <a:spcPts val="500"/>
              </a:spcBef>
            </a:pPr>
            <a:r>
              <a:rPr lang="zh-CN" altLang="en-US" sz="2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开始独自创业或独立生活</a:t>
            </a:r>
            <a:endParaRPr lang="en-US" altLang="zh-CN" sz="2200" kern="0" dirty="0"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</a:endParaRPr>
          </a:p>
          <a:p>
            <a:pPr>
              <a:spcBef>
                <a:spcPts val="500"/>
              </a:spcBef>
            </a:pPr>
            <a:r>
              <a:rPr lang="zh-CN" altLang="en-US" sz="2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前所未有的水平</a:t>
            </a:r>
            <a:endParaRPr lang="en-US" altLang="zh-CN" sz="2200" kern="0" dirty="0"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</a:endParaRPr>
          </a:p>
          <a:p>
            <a:pPr>
              <a:spcBef>
                <a:spcPts val="500"/>
              </a:spcBef>
            </a:pPr>
            <a:r>
              <a:rPr lang="zh-CN" altLang="en-US" sz="2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替代能源系统</a:t>
            </a:r>
            <a:endParaRPr lang="en-US" altLang="zh-CN" sz="2200" kern="0" dirty="0"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</a:endParaRPr>
          </a:p>
          <a:p>
            <a:pPr>
              <a:spcBef>
                <a:spcPts val="500"/>
              </a:spcBef>
            </a:pPr>
            <a:r>
              <a:rPr lang="zh-CN" altLang="en-US" sz="2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二氧化碳排放</a:t>
            </a:r>
            <a:endParaRPr lang="en-US" altLang="zh-CN" sz="2200" kern="0" dirty="0"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</a:endParaRPr>
          </a:p>
          <a:p>
            <a:pPr>
              <a:spcBef>
                <a:spcPts val="500"/>
              </a:spcBef>
            </a:pPr>
            <a:r>
              <a:rPr lang="zh-CN" altLang="en-US" sz="2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利用</a:t>
            </a:r>
            <a:r>
              <a:rPr lang="en-US" altLang="zh-CN" sz="2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…</a:t>
            </a:r>
            <a:r>
              <a:rPr lang="zh-CN" altLang="en-US" sz="2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的优势</a:t>
            </a:r>
            <a:endParaRPr lang="en-US" altLang="zh-CN" sz="2200" kern="0" dirty="0"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</a:endParaRPr>
          </a:p>
          <a:p>
            <a:pPr marL="0" indent="0">
              <a:spcBef>
                <a:spcPts val="500"/>
              </a:spcBef>
              <a:buNone/>
            </a:pPr>
            <a:endParaRPr lang="zh-CN" altLang="en-US" sz="2200" kern="0" dirty="0"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pic>
        <p:nvPicPr>
          <p:cNvPr id="8" name="音频 7">
            <a:hlinkClick r:id="" action="ppaction://media"/>
            <a:extLst>
              <a:ext uri="{FF2B5EF4-FFF2-40B4-BE49-F238E27FC236}">
                <a16:creationId xmlns:a16="http://schemas.microsoft.com/office/drawing/2014/main" xmlns="" id="{1CA38410-1E20-44A3-90B4-830A16403278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40427315"/>
      </p:ext>
    </p:extLst>
  </p:cSld>
  <p:clrMapOvr>
    <a:masterClrMapping/>
  </p:clrMapOvr>
  <p:transition spd="med" advTm="49134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8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5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3" grpId="0" uiExpand="1" build="p" animBg="1"/>
      <p:bldP spid="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A34D16E2-5BD0-4CB1-997A-8972A4238E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120" y="1429402"/>
            <a:ext cx="8676180" cy="5095813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sz="2800" b="1" dirty="0">
                <a:solidFill>
                  <a:srgbClr val="54005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Technical chunks (heavy noun groups)  (Task 9)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8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a head noun </a:t>
            </a:r>
            <a:r>
              <a:rPr lang="en-US" altLang="zh-CN" sz="2800" b="1" dirty="0">
                <a:solidFill>
                  <a:srgbClr val="54005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and </a:t>
            </a:r>
            <a:r>
              <a:rPr lang="en-US" altLang="zh-CN" sz="28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two or more </a:t>
            </a:r>
            <a:r>
              <a:rPr lang="en-US" altLang="zh-CN" sz="2800" b="1" dirty="0">
                <a:solidFill>
                  <a:srgbClr val="54005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modifications </a:t>
            </a:r>
            <a:endParaRPr lang="en-US" altLang="zh-CN" sz="2400" b="1" dirty="0">
              <a:solidFill>
                <a:srgbClr val="54005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lnSpc>
                <a:spcPct val="150000"/>
              </a:lnSpc>
            </a:pPr>
            <a:r>
              <a:rPr lang="en-US" altLang="zh-CN" sz="2400" dirty="0">
                <a:solidFill>
                  <a:srgbClr val="54005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fuel-cell powered vehicle 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zh-CN" altLang="en-US" sz="2400" dirty="0">
                <a:solidFill>
                  <a:srgbClr val="54005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燃料电池动力汽车</a:t>
            </a:r>
            <a:endParaRPr lang="en-US" altLang="zh-CN" sz="2400" dirty="0">
              <a:solidFill>
                <a:srgbClr val="54005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lnSpc>
                <a:spcPct val="150000"/>
              </a:lnSpc>
            </a:pPr>
            <a:r>
              <a:rPr lang="en-US" altLang="zh-CN" sz="2400" dirty="0">
                <a:solidFill>
                  <a:srgbClr val="54005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lightweight and compact portable power sources 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zh-CN" sz="2400" dirty="0">
                <a:solidFill>
                  <a:srgbClr val="54005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</a:t>
            </a:r>
            <a:r>
              <a:rPr lang="zh-CN" altLang="en-US" sz="2400" dirty="0">
                <a:solidFill>
                  <a:srgbClr val="54005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轻便小巧的便携式电源</a:t>
            </a:r>
            <a:endParaRPr lang="en-US" altLang="zh-CN" sz="2400" dirty="0">
              <a:solidFill>
                <a:srgbClr val="54005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lvl="1" indent="0">
              <a:buNone/>
            </a:pPr>
            <a:endParaRPr lang="en-US" altLang="zh-CN" b="1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1" indent="0" algn="ctr">
              <a:buNone/>
            </a:pPr>
            <a:r>
              <a:rPr lang="en-US" altLang="zh-CN" sz="28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Widely used In technical writing </a:t>
            </a:r>
          </a:p>
          <a:p>
            <a:pPr marL="0" lvl="1" indent="0" algn="ctr">
              <a:buNone/>
            </a:pPr>
            <a:r>
              <a:rPr lang="en-US" altLang="zh-CN" sz="28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comprehensible and accurate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xmlns="" id="{5ACC74FD-89B3-4007-8ABC-21C05D3D0C66}"/>
              </a:ext>
            </a:extLst>
          </p:cNvPr>
          <p:cNvSpPr txBox="1">
            <a:spLocks noChangeArrowheads="1"/>
          </p:cNvSpPr>
          <p:nvPr/>
        </p:nvSpPr>
        <p:spPr>
          <a:xfrm>
            <a:off x="19505" y="332785"/>
            <a:ext cx="8435100" cy="56197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defRPr/>
            </a:pPr>
            <a:r>
              <a:rPr lang="en-US" altLang="zh-CN" sz="3200" b="1" kern="0" dirty="0"/>
              <a:t>Text I  Fuel Cell – words and expressions</a:t>
            </a:r>
          </a:p>
        </p:txBody>
      </p:sp>
      <p:pic>
        <p:nvPicPr>
          <p:cNvPr id="8" name="音频 7">
            <a:hlinkClick r:id="" action="ppaction://media"/>
            <a:extLst>
              <a:ext uri="{FF2B5EF4-FFF2-40B4-BE49-F238E27FC236}">
                <a16:creationId xmlns:a16="http://schemas.microsoft.com/office/drawing/2014/main" xmlns="" id="{0E29F4EE-9018-41BC-82C8-CFA2F1B09D40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99818095"/>
      </p:ext>
    </p:extLst>
  </p:cSld>
  <p:clrMapOvr>
    <a:masterClrMapping/>
  </p:clrMapOvr>
  <p:transition spd="med" advTm="5120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xmlns="" id="{5ACC74FD-89B3-4007-8ABC-21C05D3D0C66}"/>
              </a:ext>
            </a:extLst>
          </p:cNvPr>
          <p:cNvSpPr txBox="1">
            <a:spLocks noChangeArrowheads="1"/>
          </p:cNvSpPr>
          <p:nvPr/>
        </p:nvSpPr>
        <p:spPr>
          <a:xfrm>
            <a:off x="19505" y="332785"/>
            <a:ext cx="8435100" cy="56197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defRPr/>
            </a:pPr>
            <a:r>
              <a:rPr lang="en-US" altLang="zh-CN" sz="3200" b="1" kern="0" dirty="0"/>
              <a:t>Text I  Fuel Cell – words and expressions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xmlns="" id="{1564782F-96A0-4B0D-9EF0-7DB5B2FD0D30}"/>
              </a:ext>
            </a:extLst>
          </p:cNvPr>
          <p:cNvSpPr txBox="1"/>
          <p:nvPr/>
        </p:nvSpPr>
        <p:spPr>
          <a:xfrm>
            <a:off x="1081517" y="4357475"/>
            <a:ext cx="1206738" cy="52322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latin typeface="Calibri" panose="020F0502020204030204" pitchFamily="34" charset="0"/>
                <a:cs typeface="Calibri" panose="020F0502020204030204" pitchFamily="34" charset="0"/>
              </a:rPr>
              <a:t>Prefix</a:t>
            </a:r>
            <a:endParaRPr lang="zh-CN" altLang="en-US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内容占位符 2">
            <a:extLst>
              <a:ext uri="{FF2B5EF4-FFF2-40B4-BE49-F238E27FC236}">
                <a16:creationId xmlns:a16="http://schemas.microsoft.com/office/drawing/2014/main" xmlns="" id="{DAE2A151-F0CF-4E3E-B7A9-A0401CE63BD9}"/>
              </a:ext>
            </a:extLst>
          </p:cNvPr>
          <p:cNvSpPr txBox="1">
            <a:spLocks/>
          </p:cNvSpPr>
          <p:nvPr/>
        </p:nvSpPr>
        <p:spPr>
          <a:xfrm>
            <a:off x="133176" y="1512991"/>
            <a:ext cx="8229600" cy="646331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rgbClr val="000000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rgbClr val="000000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rgbClr val="000000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0000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0000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0000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0000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0000"/>
                </a:solidFill>
                <a:latin typeface="+mn-lt"/>
                <a:ea typeface="+mn-ea"/>
              </a:defRPr>
            </a:lvl9pPr>
          </a:lstStyle>
          <a:p>
            <a:pPr marL="0" indent="0">
              <a:buFontTx/>
              <a:buNone/>
            </a:pPr>
            <a:r>
              <a:rPr lang="en-US" altLang="zh-CN" sz="2800" b="1" kern="0" dirty="0">
                <a:solidFill>
                  <a:srgbClr val="540054"/>
                </a:solidFill>
              </a:rPr>
              <a:t>Word formation  (Task 10)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xmlns="" id="{5D503574-1533-4EFF-A447-EF540835E13F}"/>
              </a:ext>
            </a:extLst>
          </p:cNvPr>
          <p:cNvSpPr txBox="1"/>
          <p:nvPr/>
        </p:nvSpPr>
        <p:spPr>
          <a:xfrm>
            <a:off x="3955873" y="4317183"/>
            <a:ext cx="1232253" cy="52322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latin typeface="Calibri" panose="020F0502020204030204" pitchFamily="34" charset="0"/>
                <a:cs typeface="Calibri" panose="020F0502020204030204" pitchFamily="34" charset="0"/>
              </a:rPr>
              <a:t>Root </a:t>
            </a:r>
            <a:endParaRPr lang="zh-CN" altLang="en-US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xmlns="" id="{13CDA11F-0110-4AA6-939B-2235F6841236}"/>
              </a:ext>
            </a:extLst>
          </p:cNvPr>
          <p:cNvSpPr txBox="1"/>
          <p:nvPr/>
        </p:nvSpPr>
        <p:spPr>
          <a:xfrm>
            <a:off x="6794210" y="4317183"/>
            <a:ext cx="1232253" cy="52322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latin typeface="Calibri" panose="020F0502020204030204" pitchFamily="34" charset="0"/>
                <a:cs typeface="Calibri" panose="020F0502020204030204" pitchFamily="34" charset="0"/>
              </a:rPr>
              <a:t>Suffix </a:t>
            </a:r>
            <a:endParaRPr lang="zh-CN" altLang="en-US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xmlns="" id="{342A6E92-BF95-412E-BACF-06F4876A0630}"/>
              </a:ext>
            </a:extLst>
          </p:cNvPr>
          <p:cNvSpPr txBox="1"/>
          <p:nvPr/>
        </p:nvSpPr>
        <p:spPr>
          <a:xfrm flipH="1">
            <a:off x="3436334" y="2445716"/>
            <a:ext cx="2271332" cy="156966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The basic part of a word that </a:t>
            </a:r>
            <a:r>
              <a:rPr lang="en-US" altLang="zh-CN" sz="2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shows its main meaning</a:t>
            </a:r>
            <a:endParaRPr lang="zh-CN" altLang="en-US" sz="2400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xmlns="" id="{9277712F-1D8F-44F0-B54E-6017F6C9BDF7}"/>
              </a:ext>
            </a:extLst>
          </p:cNvPr>
          <p:cNvSpPr txBox="1"/>
          <p:nvPr/>
        </p:nvSpPr>
        <p:spPr>
          <a:xfrm>
            <a:off x="2555860" y="5566402"/>
            <a:ext cx="44678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spc="600" dirty="0"/>
              <a:t>unprecedented </a:t>
            </a:r>
            <a:endParaRPr lang="zh-CN" altLang="en-US" sz="3600" spc="600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xmlns="" id="{F01C946C-47FB-4B62-9822-4A1D7F9D19D8}"/>
              </a:ext>
            </a:extLst>
          </p:cNvPr>
          <p:cNvSpPr txBox="1"/>
          <p:nvPr/>
        </p:nvSpPr>
        <p:spPr>
          <a:xfrm>
            <a:off x="284447" y="2445716"/>
            <a:ext cx="2775365" cy="156966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a letter or letters  </a:t>
            </a:r>
            <a:r>
              <a:rPr lang="en-US" altLang="zh-CN" sz="2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added to the beginning of a word </a:t>
            </a:r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to make a new word.</a:t>
            </a:r>
            <a:endParaRPr lang="zh-CN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xmlns="" id="{B8335554-30B2-465F-B9A2-7C593EDEC80F}"/>
              </a:ext>
            </a:extLst>
          </p:cNvPr>
          <p:cNvSpPr txBox="1"/>
          <p:nvPr/>
        </p:nvSpPr>
        <p:spPr>
          <a:xfrm>
            <a:off x="6084188" y="2445716"/>
            <a:ext cx="2652298" cy="156966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A letter or letters </a:t>
            </a:r>
            <a:r>
              <a:rPr lang="en-US" altLang="zh-CN" sz="2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added to the end of </a:t>
            </a:r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a word to form a new word</a:t>
            </a:r>
            <a:endParaRPr lang="zh-CN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xmlns="" id="{603ABAC8-6073-48BF-B1A9-321060D6CD0A}"/>
              </a:ext>
            </a:extLst>
          </p:cNvPr>
          <p:cNvCxnSpPr>
            <a:cxnSpLocks/>
          </p:cNvCxnSpPr>
          <p:nvPr/>
        </p:nvCxnSpPr>
        <p:spPr>
          <a:xfrm>
            <a:off x="5188126" y="6192048"/>
            <a:ext cx="73646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xmlns="" id="{87C4C19D-82C1-4251-9121-DEF9FB8C487C}"/>
              </a:ext>
            </a:extLst>
          </p:cNvPr>
          <p:cNvCxnSpPr/>
          <p:nvPr/>
        </p:nvCxnSpPr>
        <p:spPr>
          <a:xfrm>
            <a:off x="2555860" y="6184633"/>
            <a:ext cx="64804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xmlns="" id="{0D56D693-45AF-44A0-A892-2229552BF1A1}"/>
              </a:ext>
            </a:extLst>
          </p:cNvPr>
          <p:cNvCxnSpPr/>
          <p:nvPr/>
        </p:nvCxnSpPr>
        <p:spPr>
          <a:xfrm>
            <a:off x="6084188" y="6184633"/>
            <a:ext cx="64804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xmlns="" id="{28BD42A9-FB0C-444F-A70E-F9490EB99264}"/>
              </a:ext>
            </a:extLst>
          </p:cNvPr>
          <p:cNvCxnSpPr>
            <a:cxnSpLocks/>
          </p:cNvCxnSpPr>
          <p:nvPr/>
        </p:nvCxnSpPr>
        <p:spPr>
          <a:xfrm>
            <a:off x="4247976" y="6171933"/>
            <a:ext cx="75605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xmlns="" id="{973D8885-0FD2-4111-8BBA-4FAA892038A7}"/>
              </a:ext>
            </a:extLst>
          </p:cNvPr>
          <p:cNvCxnSpPr>
            <a:cxnSpLocks/>
          </p:cNvCxnSpPr>
          <p:nvPr/>
        </p:nvCxnSpPr>
        <p:spPr>
          <a:xfrm>
            <a:off x="3347915" y="6184633"/>
            <a:ext cx="73646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音频 18">
            <a:hlinkClick r:id="" action="ppaction://media"/>
            <a:extLst>
              <a:ext uri="{FF2B5EF4-FFF2-40B4-BE49-F238E27FC236}">
                <a16:creationId xmlns:a16="http://schemas.microsoft.com/office/drawing/2014/main" xmlns="" id="{513A2443-5CE0-41D2-9008-09459FD97983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04062174"/>
      </p:ext>
    </p:extLst>
  </p:cSld>
  <p:clrMapOvr>
    <a:masterClrMapping/>
  </p:clrMapOvr>
  <p:transition spd="med" advTm="76743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7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5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  <p:bldLst>
      <p:bldP spid="6" grpId="0" animBg="1"/>
      <p:bldP spid="14" grpId="0" animBg="1"/>
      <p:bldP spid="15" grpId="0" animBg="1"/>
      <p:bldP spid="21" grpId="0" animBg="1"/>
      <p:bldP spid="22" grpId="0"/>
      <p:bldP spid="23" grpId="0" animBg="1"/>
      <p:bldP spid="2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xmlns="" id="{5ACC74FD-89B3-4007-8ABC-21C05D3D0C66}"/>
              </a:ext>
            </a:extLst>
          </p:cNvPr>
          <p:cNvSpPr txBox="1">
            <a:spLocks noChangeArrowheads="1"/>
          </p:cNvSpPr>
          <p:nvPr/>
        </p:nvSpPr>
        <p:spPr>
          <a:xfrm>
            <a:off x="19505" y="332785"/>
            <a:ext cx="8435100" cy="56197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defRPr/>
            </a:pPr>
            <a:r>
              <a:rPr lang="en-US" altLang="zh-CN" sz="3200" b="1" kern="0" dirty="0"/>
              <a:t>Text I  Fuel Cell – words and expressions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xmlns="" id="{1564782F-96A0-4B0D-9EF0-7DB5B2FD0D30}"/>
              </a:ext>
            </a:extLst>
          </p:cNvPr>
          <p:cNvSpPr txBox="1"/>
          <p:nvPr/>
        </p:nvSpPr>
        <p:spPr>
          <a:xfrm>
            <a:off x="989090" y="2411626"/>
            <a:ext cx="1206738" cy="52322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latin typeface="Calibri" panose="020F0502020204030204" pitchFamily="34" charset="0"/>
                <a:cs typeface="Calibri" panose="020F0502020204030204" pitchFamily="34" charset="0"/>
              </a:rPr>
              <a:t>Prefix</a:t>
            </a:r>
            <a:endParaRPr lang="zh-CN" altLang="en-US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内容占位符 2">
            <a:extLst>
              <a:ext uri="{FF2B5EF4-FFF2-40B4-BE49-F238E27FC236}">
                <a16:creationId xmlns:a16="http://schemas.microsoft.com/office/drawing/2014/main" xmlns="" id="{DAE2A151-F0CF-4E3E-B7A9-A0401CE63BD9}"/>
              </a:ext>
            </a:extLst>
          </p:cNvPr>
          <p:cNvSpPr txBox="1">
            <a:spLocks/>
          </p:cNvSpPr>
          <p:nvPr/>
        </p:nvSpPr>
        <p:spPr>
          <a:xfrm>
            <a:off x="133176" y="1512991"/>
            <a:ext cx="8229600" cy="646331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rgbClr val="000000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rgbClr val="000000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rgbClr val="000000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0000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0000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0000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0000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0000"/>
                </a:solidFill>
                <a:latin typeface="+mn-lt"/>
                <a:ea typeface="+mn-ea"/>
              </a:defRPr>
            </a:lvl9pPr>
          </a:lstStyle>
          <a:p>
            <a:pPr marL="0" indent="0">
              <a:buFontTx/>
              <a:buNone/>
            </a:pPr>
            <a:r>
              <a:rPr lang="en-US" altLang="zh-CN" sz="2800" b="1" kern="0" dirty="0">
                <a:solidFill>
                  <a:srgbClr val="540054"/>
                </a:solidFill>
              </a:rPr>
              <a:t>Word formation  (Task 10)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xmlns="" id="{5D503574-1533-4EFF-A447-EF540835E13F}"/>
              </a:ext>
            </a:extLst>
          </p:cNvPr>
          <p:cNvSpPr txBox="1"/>
          <p:nvPr/>
        </p:nvSpPr>
        <p:spPr>
          <a:xfrm>
            <a:off x="3863446" y="2371334"/>
            <a:ext cx="1232253" cy="52322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latin typeface="Calibri" panose="020F0502020204030204" pitchFamily="34" charset="0"/>
                <a:cs typeface="Calibri" panose="020F0502020204030204" pitchFamily="34" charset="0"/>
              </a:rPr>
              <a:t>Root </a:t>
            </a:r>
            <a:endParaRPr lang="zh-CN" altLang="en-US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xmlns="" id="{13CDA11F-0110-4AA6-939B-2235F6841236}"/>
              </a:ext>
            </a:extLst>
          </p:cNvPr>
          <p:cNvSpPr txBox="1"/>
          <p:nvPr/>
        </p:nvSpPr>
        <p:spPr>
          <a:xfrm>
            <a:off x="6701783" y="2371334"/>
            <a:ext cx="1232253" cy="52322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latin typeface="Calibri" panose="020F0502020204030204" pitchFamily="34" charset="0"/>
                <a:cs typeface="Calibri" panose="020F0502020204030204" pitchFamily="34" charset="0"/>
              </a:rPr>
              <a:t>Suffix </a:t>
            </a:r>
            <a:endParaRPr lang="zh-CN" altLang="en-US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xmlns="" id="{9277712F-1D8F-44F0-B54E-6017F6C9BDF7}"/>
              </a:ext>
            </a:extLst>
          </p:cNvPr>
          <p:cNvSpPr txBox="1"/>
          <p:nvPr/>
        </p:nvSpPr>
        <p:spPr>
          <a:xfrm>
            <a:off x="2235463" y="3930953"/>
            <a:ext cx="467307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spc="600" dirty="0"/>
              <a:t>	    cede</a:t>
            </a:r>
          </a:p>
          <a:p>
            <a:r>
              <a:rPr lang="en-US" altLang="zh-CN" sz="3600" spc="600" dirty="0"/>
              <a:t>	precede</a:t>
            </a:r>
          </a:p>
          <a:p>
            <a:r>
              <a:rPr lang="en-US" altLang="zh-CN" sz="3600" spc="600" dirty="0"/>
              <a:t>	precedent</a:t>
            </a:r>
          </a:p>
          <a:p>
            <a:r>
              <a:rPr lang="en-US" altLang="zh-CN" sz="3600" spc="600" dirty="0"/>
              <a:t> unprecedented </a:t>
            </a:r>
            <a:endParaRPr lang="zh-CN" altLang="en-US" sz="3600" spc="600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xmlns="" id="{9E3BE447-078F-4D92-8669-7B38C63A0DCE}"/>
              </a:ext>
            </a:extLst>
          </p:cNvPr>
          <p:cNvSpPr txBox="1"/>
          <p:nvPr/>
        </p:nvSpPr>
        <p:spPr>
          <a:xfrm>
            <a:off x="113744" y="3241586"/>
            <a:ext cx="2775365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Change the meaning</a:t>
            </a:r>
            <a:endParaRPr lang="zh-CN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xmlns="" id="{D8DC8172-67FD-481E-B2C6-B969A245A1D6}"/>
              </a:ext>
            </a:extLst>
          </p:cNvPr>
          <p:cNvSpPr txBox="1"/>
          <p:nvPr/>
        </p:nvSpPr>
        <p:spPr>
          <a:xfrm>
            <a:off x="5867774" y="3241586"/>
            <a:ext cx="2977628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Change the word class</a:t>
            </a:r>
            <a:endParaRPr lang="zh-CN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xmlns="" id="{87C4C19D-82C1-4251-9121-DEF9FB8C487C}"/>
              </a:ext>
            </a:extLst>
          </p:cNvPr>
          <p:cNvCxnSpPr/>
          <p:nvPr/>
        </p:nvCxnSpPr>
        <p:spPr>
          <a:xfrm>
            <a:off x="2511482" y="6239277"/>
            <a:ext cx="64804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xmlns="" id="{0D56D693-45AF-44A0-A892-2229552BF1A1}"/>
              </a:ext>
            </a:extLst>
          </p:cNvPr>
          <p:cNvCxnSpPr>
            <a:cxnSpLocks/>
          </p:cNvCxnSpPr>
          <p:nvPr/>
        </p:nvCxnSpPr>
        <p:spPr>
          <a:xfrm>
            <a:off x="5095699" y="5624536"/>
            <a:ext cx="77207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xmlns="" id="{973D8885-0FD2-4111-8BBA-4FAA892038A7}"/>
              </a:ext>
            </a:extLst>
          </p:cNvPr>
          <p:cNvCxnSpPr>
            <a:cxnSpLocks/>
          </p:cNvCxnSpPr>
          <p:nvPr/>
        </p:nvCxnSpPr>
        <p:spPr>
          <a:xfrm>
            <a:off x="3203905" y="5085115"/>
            <a:ext cx="73646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xmlns="" id="{58AAD20D-E803-43DE-BAA5-4F4708483520}"/>
              </a:ext>
            </a:extLst>
          </p:cNvPr>
          <p:cNvCxnSpPr>
            <a:cxnSpLocks/>
          </p:cNvCxnSpPr>
          <p:nvPr/>
        </p:nvCxnSpPr>
        <p:spPr>
          <a:xfrm>
            <a:off x="5867774" y="6165190"/>
            <a:ext cx="73646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>
            <a:extLst>
              <a:ext uri="{FF2B5EF4-FFF2-40B4-BE49-F238E27FC236}">
                <a16:creationId xmlns:a16="http://schemas.microsoft.com/office/drawing/2014/main" xmlns="" id="{FCEF3D9E-B02D-4F7F-83CA-76D409682CB4}"/>
              </a:ext>
            </a:extLst>
          </p:cNvPr>
          <p:cNvSpPr/>
          <p:nvPr/>
        </p:nvSpPr>
        <p:spPr>
          <a:xfrm>
            <a:off x="5220045" y="1494984"/>
            <a:ext cx="258756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>
                <a:solidFill>
                  <a:srgbClr val="540054"/>
                </a:solidFill>
              </a:rPr>
              <a:t>unprecedented</a:t>
            </a:r>
            <a:endParaRPr lang="zh-CN" altLang="en-US" sz="2800" dirty="0">
              <a:solidFill>
                <a:srgbClr val="540054"/>
              </a:solidFill>
            </a:endParaRPr>
          </a:p>
        </p:txBody>
      </p:sp>
      <p:pic>
        <p:nvPicPr>
          <p:cNvPr id="11" name="音频 10">
            <a:hlinkClick r:id="" action="ppaction://media"/>
            <a:extLst>
              <a:ext uri="{FF2B5EF4-FFF2-40B4-BE49-F238E27FC236}">
                <a16:creationId xmlns:a16="http://schemas.microsoft.com/office/drawing/2014/main" xmlns="" id="{5615625A-465E-48AF-8764-3276497A7B7B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53401068"/>
      </p:ext>
    </p:extLst>
  </p:cSld>
  <p:clrMapOvr>
    <a:masterClrMapping/>
  </p:clrMapOvr>
  <p:transition spd="med" advTm="147547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8" dur="500"/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6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  <p:bldLst>
      <p:bldP spid="6" grpId="0" animBg="1"/>
      <p:bldP spid="14" grpId="0" animBg="1"/>
      <p:bldP spid="15" grpId="0" animBg="1"/>
      <p:bldP spid="22" grpId="0"/>
      <p:bldP spid="25" grpId="0" animBg="1"/>
      <p:bldP spid="26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8|35|16.7|8.3|66.7|16.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3.1|16.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1|31.1|55.6|18.9|2.3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|7.9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0.3|3.9|5.4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.1|3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|14.4|4|25.7|15.4|14.5|4.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|13.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2|15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6|15.7|17.5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2|5.6|6.1|5.7|10.9|25.2|6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8|1.9|1.1|11.2|31|22.1|45.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9|6.7|5.3|13.6|10.2"/>
</p:tagLst>
</file>

<file path=ppt/theme/theme1.xml><?xml version="1.0" encoding="utf-8"?>
<a:theme xmlns:a="http://schemas.openxmlformats.org/drawingml/2006/main" name="上海Nordri专业商务幻灯演示设计">
  <a:themeElements>
    <a:clrScheme name="中性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上海Nordri专业商务幻灯演示设计">
      <a:majorFont>
        <a:latin typeface="Arial"/>
        <a:ea typeface="黑体"/>
        <a:cs typeface=""/>
      </a:majorFont>
      <a:minorFont>
        <a:latin typeface="Arial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上海Nordri专业商务幻灯演示设计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上海Nordri专业商务幻灯演示设计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上海Nordri专业商务幻灯演示设计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上海Nordri专业商务幻灯演示设计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上海Nordri专业商务幻灯演示设计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上海Nordri专业商务幻灯演示设计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上海Nordri专业商务幻灯演示设计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上海Nordri专业商务幻灯演示设计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上海Nordri专业商务幻灯演示设计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上海Nordri专业商务幻灯演示设计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上海Nordri专业商务幻灯演示设计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上海Nordri专业商务幻灯演示设计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上海Nordri专业商务幻灯演示设计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13308</TotalTime>
  <Words>948</Words>
  <Application>Microsoft Office PowerPoint</Application>
  <PresentationFormat>全屏显示(4:3)</PresentationFormat>
  <Paragraphs>188</Paragraphs>
  <Slides>20</Slides>
  <Notes>2</Notes>
  <HiddenSlides>0</HiddenSlides>
  <MMClips>20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9" baseType="lpstr">
      <vt:lpstr>黑体</vt:lpstr>
      <vt:lpstr>华文彩云</vt:lpstr>
      <vt:lpstr>宋体</vt:lpstr>
      <vt:lpstr>微软雅黑</vt:lpstr>
      <vt:lpstr>Arial</vt:lpstr>
      <vt:lpstr>Calibri</vt:lpstr>
      <vt:lpstr>Cambria</vt:lpstr>
      <vt:lpstr>Times New Roman</vt:lpstr>
      <vt:lpstr>上海Nordri专业商务幻灯演示设计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Template</dc:title>
  <dc:creator>NordriDesign</dc:creator>
  <cp:keywords>ppt幻灯设计/ppt模板设计</cp:keywords>
  <dc:description>nordridesign.com</dc:description>
  <cp:lastModifiedBy>191118</cp:lastModifiedBy>
  <cp:revision>829</cp:revision>
  <cp:lastPrinted>2018-05-28T10:43:00Z</cp:lastPrinted>
  <dcterms:created xsi:type="dcterms:W3CDTF">2007-10-21T01:27:00Z</dcterms:created>
  <dcterms:modified xsi:type="dcterms:W3CDTF">2020-02-20T04:23:50Z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2052-11.1.0.9145</vt:lpwstr>
  </property>
</Properties>
</file>